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5"/>
  </p:sldMasterIdLst>
  <p:notesMasterIdLst>
    <p:notesMasterId r:id="rId24"/>
  </p:notesMasterIdLst>
  <p:sldIdLst>
    <p:sldId id="262" r:id="rId6"/>
    <p:sldId id="277" r:id="rId7"/>
    <p:sldId id="278" r:id="rId8"/>
    <p:sldId id="268" r:id="rId9"/>
    <p:sldId id="270" r:id="rId10"/>
    <p:sldId id="290" r:id="rId11"/>
    <p:sldId id="281" r:id="rId12"/>
    <p:sldId id="282" r:id="rId13"/>
    <p:sldId id="285" r:id="rId14"/>
    <p:sldId id="286" r:id="rId15"/>
    <p:sldId id="287" r:id="rId16"/>
    <p:sldId id="295" r:id="rId17"/>
    <p:sldId id="288" r:id="rId18"/>
    <p:sldId id="289" r:id="rId19"/>
    <p:sldId id="291" r:id="rId20"/>
    <p:sldId id="294" r:id="rId21"/>
    <p:sldId id="292" r:id="rId22"/>
    <p:sldId id="29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34B"/>
    <a:srgbClr val="F26000"/>
    <a:srgbClr val="AA53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49"/>
    <p:restoredTop sz="96327" autoAdjust="0"/>
  </p:normalViewPr>
  <p:slideViewPr>
    <p:cSldViewPr snapToGrid="0" snapToObjects="1">
      <p:cViewPr varScale="1">
        <p:scale>
          <a:sx n="137" d="100"/>
          <a:sy n="137" d="100"/>
        </p:scale>
        <p:origin x="208" y="432"/>
      </p:cViewPr>
      <p:guideLst>
        <p:guide orient="horz" pos="2160"/>
        <p:guide pos="384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g>
</file>

<file path=ppt/media/image18.jp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F9591A-F911-4120-B0FB-13AFB38DFC86}" type="datetimeFigureOut">
              <a:rPr lang="en-US" smtClean="0"/>
              <a:t>9/13/22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2FA488-4516-499A-AD4D-F11EB0AFCF9D}" type="slidenum">
              <a:rPr lang="en-US" smtClean="0"/>
              <a:t>‹#›</a:t>
            </a:fld>
            <a:endParaRPr lang="en-US"/>
          </a:p>
        </p:txBody>
      </p:sp>
    </p:spTree>
    <p:extLst>
      <p:ext uri="{BB962C8B-B14F-4D97-AF65-F5344CB8AC3E}">
        <p14:creationId xmlns:p14="http://schemas.microsoft.com/office/powerpoint/2010/main" val="2463846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B2FA488-4516-499A-AD4D-F11EB0AFCF9D}" type="slidenum">
              <a:rPr lang="en-US" smtClean="0"/>
              <a:t>1</a:t>
            </a:fld>
            <a:endParaRPr lang="en-US"/>
          </a:p>
        </p:txBody>
      </p:sp>
    </p:spTree>
    <p:extLst>
      <p:ext uri="{BB962C8B-B14F-4D97-AF65-F5344CB8AC3E}">
        <p14:creationId xmlns:p14="http://schemas.microsoft.com/office/powerpoint/2010/main" val="9714047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Dark_L">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982133" y="4206793"/>
            <a:ext cx="10205156" cy="835131"/>
          </a:xfrm>
        </p:spPr>
        <p:txBody>
          <a:bodyPr>
            <a:normAutofit/>
          </a:bodyPr>
          <a:lstStyle>
            <a:lvl1pPr algn="ctr">
              <a:defRPr sz="3200" b="1">
                <a:solidFill>
                  <a:schemeClr val="bg1"/>
                </a:solidFill>
                <a:latin typeface="Helvetica" panose="020B0604020202020204" pitchFamily="34" charset="0"/>
                <a:cs typeface="Helvetica" panose="020B0604020202020204" pitchFamily="34" charset="0"/>
              </a:defRPr>
            </a:lvl1pPr>
          </a:lstStyle>
          <a:p>
            <a:r>
              <a:rPr lang="en-US" dirty="0"/>
              <a:t>Presentation Title</a:t>
            </a:r>
          </a:p>
        </p:txBody>
      </p:sp>
      <p:sp>
        <p:nvSpPr>
          <p:cNvPr id="3" name="Subtitle 2"/>
          <p:cNvSpPr>
            <a:spLocks noGrp="1"/>
          </p:cNvSpPr>
          <p:nvPr>
            <p:ph type="subTitle" idx="1" hasCustomPrompt="1"/>
          </p:nvPr>
        </p:nvSpPr>
        <p:spPr>
          <a:xfrm>
            <a:off x="1930402" y="5757331"/>
            <a:ext cx="8421509" cy="457202"/>
          </a:xfrm>
        </p:spPr>
        <p:txBody>
          <a:bodyPr>
            <a:normAutofit/>
          </a:bodyPr>
          <a:lstStyle>
            <a:lvl1pPr marL="0" indent="0" algn="ctr" defTabSz="457200" rtl="0" eaLnBrk="1" latinLnBrk="0" hangingPunct="1">
              <a:spcBef>
                <a:spcPct val="0"/>
              </a:spcBef>
              <a:buNone/>
              <a:defRPr lang="en-US" sz="1600" b="0" kern="1200" dirty="0">
                <a:solidFill>
                  <a:schemeClr val="bg1"/>
                </a:solidFill>
                <a:latin typeface="Helvetica" panose="020B0604020202020204" pitchFamily="34" charset="0"/>
                <a:ea typeface="+mj-ea"/>
                <a:cs typeface="Helvetica"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Instructor Name and Title(s), ABC, DEF, GHI</a:t>
            </a:r>
          </a:p>
        </p:txBody>
      </p:sp>
    </p:spTree>
    <p:extLst>
      <p:ext uri="{BB962C8B-B14F-4D97-AF65-F5344CB8AC3E}">
        <p14:creationId xmlns:p14="http://schemas.microsoft.com/office/powerpoint/2010/main" val="239566431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Exampl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592" y="1947333"/>
            <a:ext cx="5680609" cy="417883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2090" y="1947333"/>
            <a:ext cx="5633153" cy="417883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fld id="{800D448A-D197-7F4A-8E84-3B67A649E247}" type="slidenum">
              <a:rPr lang="en-US" smtClean="0"/>
              <a:t>‹#›</a:t>
            </a:fld>
            <a:endParaRPr lang="en-US"/>
          </a:p>
        </p:txBody>
      </p:sp>
      <p:sp>
        <p:nvSpPr>
          <p:cNvPr id="8"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63084" y="2747964"/>
            <a:ext cx="10363200" cy="1362075"/>
          </a:xfrm>
        </p:spPr>
        <p:txBody>
          <a:bodyPr anchor="t"/>
          <a:lstStyle>
            <a:lvl1pPr algn="ctr">
              <a:defRPr sz="4000" b="1" cap="all"/>
            </a:lvl1pPr>
          </a:lstStyle>
          <a:p>
            <a:r>
              <a:rPr lang="en-US" dirty="0"/>
              <a:t>Section Title</a:t>
            </a:r>
          </a:p>
        </p:txBody>
      </p:sp>
      <p:sp>
        <p:nvSpPr>
          <p:cNvPr id="3" name="Text Placeholder 2"/>
          <p:cNvSpPr>
            <a:spLocks noGrp="1"/>
          </p:cNvSpPr>
          <p:nvPr>
            <p:ph type="body" idx="1"/>
          </p:nvPr>
        </p:nvSpPr>
        <p:spPr>
          <a:xfrm>
            <a:off x="963084" y="4425135"/>
            <a:ext cx="10363200" cy="1500187"/>
          </a:xfrm>
        </p:spPr>
        <p:txBody>
          <a:bodyPr anchor="t"/>
          <a:lstStyle>
            <a:lvl1pPr marL="0" indent="0" algn="ctr">
              <a:buNone/>
              <a:defRPr sz="2000">
                <a:solidFill>
                  <a:srgbClr val="F26000"/>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p>
            <a:fld id="{800D448A-D197-7F4A-8E84-3B67A649E247}" type="slidenum">
              <a:rPr lang="en-US" smtClean="0"/>
              <a:t>‹#›</a:t>
            </a:fld>
            <a:endParaRPr lang="en-US"/>
          </a:p>
        </p:txBody>
      </p:sp>
      <p:sp>
        <p:nvSpPr>
          <p:cNvPr id="7"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4" name="Body Level One…"/>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Body Level One</a:t>
            </a:r>
          </a:p>
          <a:p>
            <a:pPr lvl="1"/>
            <a:r>
              <a:t>Body Level Two</a:t>
            </a:r>
          </a:p>
          <a:p>
            <a:pPr lvl="2"/>
            <a:r>
              <a:t>Body Level Three</a:t>
            </a:r>
          </a:p>
          <a:p>
            <a:pPr lvl="3"/>
            <a:r>
              <a:t>Body Level Four</a:t>
            </a:r>
          </a:p>
          <a:p>
            <a:pPr lvl="4"/>
            <a:r>
              <a:t>Body Level Five</a:t>
            </a:r>
          </a:p>
        </p:txBody>
      </p:sp>
      <p:sp>
        <p:nvSpPr>
          <p:cNvPr id="75" name="Slide Number"/>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extLst>
      <p:ext uri="{BB962C8B-B14F-4D97-AF65-F5344CB8AC3E}">
        <p14:creationId xmlns:p14="http://schemas.microsoft.com/office/powerpoint/2010/main" val="121276957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29" name="Title Text"/>
          <p:cNvSpPr txBox="1">
            <a:spLocks noGrp="1"/>
          </p:cNvSpPr>
          <p:nvPr>
            <p:ph type="title"/>
          </p:nvPr>
        </p:nvSpPr>
        <p:spPr>
          <a:xfrm>
            <a:off x="738188" y="2571750"/>
            <a:ext cx="10715625" cy="1714500"/>
          </a:xfrm>
          <a:prstGeom prst="rect">
            <a:avLst/>
          </a:prstGeom>
        </p:spPr>
        <p:txBody>
          <a:bodyPr/>
          <a:lstStyle/>
          <a:p>
            <a:r>
              <a:t>Title Text</a:t>
            </a:r>
          </a:p>
        </p:txBody>
      </p:sp>
      <p:sp>
        <p:nvSpPr>
          <p:cNvPr id="30" name="Slide Number"/>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extLst>
      <p:ext uri="{BB962C8B-B14F-4D97-AF65-F5344CB8AC3E}">
        <p14:creationId xmlns:p14="http://schemas.microsoft.com/office/powerpoint/2010/main" val="1069730085"/>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2" name="Image"/>
          <p:cNvSpPr>
            <a:spLocks noGrp="1"/>
          </p:cNvSpPr>
          <p:nvPr>
            <p:ph type="pic" sz="quarter" idx="13"/>
          </p:nvPr>
        </p:nvSpPr>
        <p:spPr>
          <a:xfrm>
            <a:off x="6429375" y="3589734"/>
            <a:ext cx="4988719" cy="2377536"/>
          </a:xfrm>
          <a:prstGeom prst="rect">
            <a:avLst/>
          </a:prstGeom>
          <a:ln w="9525">
            <a:round/>
          </a:ln>
        </p:spPr>
        <p:txBody>
          <a:bodyPr lIns="91439" tIns="45719" rIns="91439" bIns="45719" anchor="t">
            <a:noAutofit/>
          </a:bodyPr>
          <a:lstStyle/>
          <a:p>
            <a:endParaRPr/>
          </a:p>
        </p:txBody>
      </p:sp>
      <p:sp>
        <p:nvSpPr>
          <p:cNvPr id="83" name="Image"/>
          <p:cNvSpPr>
            <a:spLocks noGrp="1"/>
          </p:cNvSpPr>
          <p:nvPr>
            <p:ph type="pic" sz="quarter" idx="14"/>
          </p:nvPr>
        </p:nvSpPr>
        <p:spPr>
          <a:xfrm>
            <a:off x="6429375" y="892969"/>
            <a:ext cx="4984024" cy="2375297"/>
          </a:xfrm>
          <a:prstGeom prst="rect">
            <a:avLst/>
          </a:prstGeom>
          <a:ln w="9525">
            <a:round/>
          </a:ln>
        </p:spPr>
        <p:txBody>
          <a:bodyPr lIns="91439" tIns="45719" rIns="91439" bIns="45719" anchor="t">
            <a:noAutofit/>
          </a:bodyPr>
          <a:lstStyle/>
          <a:p>
            <a:endParaRPr/>
          </a:p>
        </p:txBody>
      </p:sp>
      <p:sp>
        <p:nvSpPr>
          <p:cNvPr id="84" name="Image"/>
          <p:cNvSpPr>
            <a:spLocks noGrp="1"/>
          </p:cNvSpPr>
          <p:nvPr>
            <p:ph type="pic" sz="half" idx="15"/>
          </p:nvPr>
        </p:nvSpPr>
        <p:spPr>
          <a:xfrm>
            <a:off x="1071562" y="875109"/>
            <a:ext cx="4893469" cy="5072063"/>
          </a:xfrm>
          <a:prstGeom prst="rect">
            <a:avLst/>
          </a:prstGeom>
          <a:ln w="9525">
            <a:round/>
          </a:ln>
        </p:spPr>
        <p:txBody>
          <a:bodyPr lIns="91439" tIns="45719" rIns="91439" bIns="45719" anchor="t">
            <a:noAutofit/>
          </a:bodyPr>
          <a:lstStyle/>
          <a:p>
            <a:endParaRPr/>
          </a:p>
        </p:txBody>
      </p:sp>
      <p:sp>
        <p:nvSpPr>
          <p:cNvPr id="85" name="Slide Number"/>
          <p:cNvSpPr txBox="1">
            <a:spLocks noGrp="1"/>
          </p:cNvSpPr>
          <p:nvPr>
            <p:ph type="sldNum" sz="quarter" idx="2"/>
          </p:nvPr>
        </p:nvSpPr>
        <p:spPr>
          <a:xfrm>
            <a:off x="11751468" y="6547274"/>
            <a:ext cx="292514" cy="219617"/>
          </a:xfrm>
          <a:prstGeom prst="rect">
            <a:avLst/>
          </a:prstGeom>
        </p:spPr>
        <p:txBody>
          <a:bodyPr/>
          <a:lstStyle/>
          <a:p>
            <a:pPr>
              <a:defRPr>
                <a:effectLst/>
              </a:defRPr>
            </a:pPr>
            <a:fld id="{86CB4B4D-7CA3-9044-876B-883B54F8677D}" type="slidenum">
              <a:t>‹#›</a:t>
            </a:fld>
            <a:endParaRPr/>
          </a:p>
        </p:txBody>
      </p:sp>
    </p:spTree>
    <p:extLst>
      <p:ext uri="{BB962C8B-B14F-4D97-AF65-F5344CB8AC3E}">
        <p14:creationId xmlns:p14="http://schemas.microsoft.com/office/powerpoint/2010/main" val="324169029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Light_L">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Title 1"/>
          <p:cNvSpPr>
            <a:spLocks noGrp="1"/>
          </p:cNvSpPr>
          <p:nvPr>
            <p:ph type="ctrTitle" hasCustomPrompt="1"/>
          </p:nvPr>
        </p:nvSpPr>
        <p:spPr>
          <a:xfrm>
            <a:off x="982133" y="4206793"/>
            <a:ext cx="10205156" cy="835131"/>
          </a:xfrm>
        </p:spPr>
        <p:txBody>
          <a:bodyPr>
            <a:normAutofit/>
          </a:bodyPr>
          <a:lstStyle>
            <a:lvl1pPr algn="ctr">
              <a:defRPr sz="3200" b="1">
                <a:solidFill>
                  <a:srgbClr val="00234B"/>
                </a:solidFill>
                <a:latin typeface="Helvetica" panose="020B0604020202020204" pitchFamily="34" charset="0"/>
                <a:cs typeface="Helvetica" panose="020B0604020202020204" pitchFamily="34" charset="0"/>
              </a:defRPr>
            </a:lvl1pPr>
          </a:lstStyle>
          <a:p>
            <a:r>
              <a:rPr lang="en-US" dirty="0"/>
              <a:t>Presentation Title</a:t>
            </a:r>
          </a:p>
        </p:txBody>
      </p:sp>
      <p:sp>
        <p:nvSpPr>
          <p:cNvPr id="11" name="Subtitle 2"/>
          <p:cNvSpPr>
            <a:spLocks noGrp="1"/>
          </p:cNvSpPr>
          <p:nvPr>
            <p:ph type="subTitle" idx="1" hasCustomPrompt="1"/>
          </p:nvPr>
        </p:nvSpPr>
        <p:spPr>
          <a:xfrm>
            <a:off x="1930402" y="5757331"/>
            <a:ext cx="8421509" cy="457202"/>
          </a:xfrm>
        </p:spPr>
        <p:txBody>
          <a:bodyPr>
            <a:normAutofit/>
          </a:bodyPr>
          <a:lstStyle>
            <a:lvl1pPr marL="0" indent="0" algn="ctr" defTabSz="457200" rtl="0" eaLnBrk="1" latinLnBrk="0" hangingPunct="1">
              <a:spcBef>
                <a:spcPct val="0"/>
              </a:spcBef>
              <a:buNone/>
              <a:defRPr lang="en-US" sz="1600" b="0" kern="1200" dirty="0">
                <a:solidFill>
                  <a:srgbClr val="00234B"/>
                </a:solidFill>
                <a:latin typeface="Helvetica" panose="020B0604020202020204" pitchFamily="34" charset="0"/>
                <a:ea typeface="+mj-ea"/>
                <a:cs typeface="Helvetica"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Instructor Name and Title(s), ABC, DEF, GHI</a:t>
            </a:r>
          </a:p>
        </p:txBody>
      </p:sp>
    </p:spTree>
    <p:extLst>
      <p:ext uri="{BB962C8B-B14F-4D97-AF65-F5344CB8AC3E}">
        <p14:creationId xmlns:p14="http://schemas.microsoft.com/office/powerpoint/2010/main" val="765582077"/>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Objectiv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Objective(s)</a:t>
            </a:r>
          </a:p>
        </p:txBody>
      </p:sp>
      <p:sp>
        <p:nvSpPr>
          <p:cNvPr id="3" name="Content Placeholder 2"/>
          <p:cNvSpPr>
            <a:spLocks noGrp="1"/>
          </p:cNvSpPr>
          <p:nvPr>
            <p:ph idx="1" hasCustomPrompt="1"/>
          </p:nvPr>
        </p:nvSpPr>
        <p:spPr/>
        <p:txBody>
          <a:bodyPr anchor="t"/>
          <a:lstStyle>
            <a:lvl1pPr marL="0" indent="0" algn="ctr">
              <a:buNone/>
              <a:defRPr baseline="0"/>
            </a:lvl1pPr>
          </a:lstStyle>
          <a:p>
            <a:pPr lvl="0"/>
            <a:r>
              <a:rPr lang="en-US" dirty="0"/>
              <a:t>“You will use hiring techniques…” or “You will list the various types of…”</a:t>
            </a:r>
          </a:p>
        </p:txBody>
      </p:sp>
      <p:sp>
        <p:nvSpPr>
          <p:cNvPr id="6" name="Slide Number Placeholder 5"/>
          <p:cNvSpPr>
            <a:spLocks noGrp="1"/>
          </p:cNvSpPr>
          <p:nvPr>
            <p:ph type="sldNum" sz="quarter" idx="12"/>
          </p:nvPr>
        </p:nvSpPr>
        <p:spPr/>
        <p:txBody>
          <a:bodyPr/>
          <a:lstStyle/>
          <a:p>
            <a:fld id="{800D448A-D197-7F4A-8E84-3B67A649E247}" type="slidenum">
              <a:rPr lang="en-US" smtClean="0"/>
              <a:t>‹#›</a:t>
            </a:fld>
            <a:endParaRPr lang="en-US"/>
          </a:p>
        </p:txBody>
      </p:sp>
      <p:sp>
        <p:nvSpPr>
          <p:cNvPr id="7"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spTree>
    <p:extLst>
      <p:ext uri="{BB962C8B-B14F-4D97-AF65-F5344CB8AC3E}">
        <p14:creationId xmlns:p14="http://schemas.microsoft.com/office/powerpoint/2010/main" val="28243474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Benefit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Benefits</a:t>
            </a:r>
          </a:p>
        </p:txBody>
      </p:sp>
      <p:sp>
        <p:nvSpPr>
          <p:cNvPr id="3" name="Content Placeholder 2"/>
          <p:cNvSpPr>
            <a:spLocks noGrp="1"/>
          </p:cNvSpPr>
          <p:nvPr>
            <p:ph idx="1" hasCustomPrompt="1"/>
          </p:nvPr>
        </p:nvSpPr>
        <p:spPr/>
        <p:txBody>
          <a:bodyPr anchor="t"/>
          <a:lstStyle>
            <a:lvl1pPr marL="0" indent="0" algn="ctr">
              <a:buNone/>
              <a:defRPr baseline="0"/>
            </a:lvl1pPr>
          </a:lstStyle>
          <a:p>
            <a:pPr lvl="0"/>
            <a:r>
              <a:rPr lang="en-US" dirty="0"/>
              <a:t>This statement should describe why this session is important to the learners’ job, the advantages to the learner, organization, customer, etc., and any problems that may arise from performing this task poorly.</a:t>
            </a:r>
          </a:p>
        </p:txBody>
      </p:sp>
      <p:sp>
        <p:nvSpPr>
          <p:cNvPr id="6" name="Slide Number Placeholder 5"/>
          <p:cNvSpPr>
            <a:spLocks noGrp="1"/>
          </p:cNvSpPr>
          <p:nvPr>
            <p:ph type="sldNum" sz="quarter" idx="12"/>
          </p:nvPr>
        </p:nvSpPr>
        <p:spPr/>
        <p:txBody>
          <a:bodyPr/>
          <a:lstStyle/>
          <a:p>
            <a:fld id="{800D448A-D197-7F4A-8E84-3B67A649E247}" type="slidenum">
              <a:rPr lang="en-US" smtClean="0"/>
              <a:t>‹#›</a:t>
            </a:fld>
            <a:endParaRPr lang="en-US"/>
          </a:p>
        </p:txBody>
      </p:sp>
      <p:sp>
        <p:nvSpPr>
          <p:cNvPr id="7"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spTree>
    <p:extLst>
      <p:ext uri="{BB962C8B-B14F-4D97-AF65-F5344CB8AC3E}">
        <p14:creationId xmlns:p14="http://schemas.microsoft.com/office/powerpoint/2010/main" val="3303345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Overview">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Overview</a:t>
            </a:r>
          </a:p>
        </p:txBody>
      </p:sp>
      <p:sp>
        <p:nvSpPr>
          <p:cNvPr id="3" name="Content Placeholder 2"/>
          <p:cNvSpPr>
            <a:spLocks noGrp="1"/>
          </p:cNvSpPr>
          <p:nvPr>
            <p:ph idx="1" hasCustomPrompt="1"/>
          </p:nvPr>
        </p:nvSpPr>
        <p:spPr/>
        <p:txBody>
          <a:bodyPr anchor="t">
            <a:noAutofit/>
          </a:bodyPr>
          <a:lstStyle>
            <a:lvl1pPr marL="457200" indent="-457200" algn="l">
              <a:buFont typeface="Arial" panose="020B0604020202020204" pitchFamily="34" charset="0"/>
              <a:buChar char="•"/>
              <a:defRPr sz="2800" baseline="0"/>
            </a:lvl1pPr>
          </a:lstStyle>
          <a:p>
            <a:pPr lvl="0"/>
            <a:r>
              <a:rPr lang="en-US" dirty="0"/>
              <a:t>How this topic fits into overall job structure; including when &amp; where this task is performed</a:t>
            </a:r>
          </a:p>
          <a:p>
            <a:pPr lvl="0"/>
            <a:r>
              <a:rPr lang="en-US" dirty="0"/>
              <a:t>Brief overview of content – refer to agenda (next slide)</a:t>
            </a:r>
          </a:p>
          <a:p>
            <a:pPr lvl="0"/>
            <a:r>
              <a:rPr lang="en-US" dirty="0"/>
              <a:t>Explain your role in this session (demo, monitor, coach, etc.)</a:t>
            </a:r>
          </a:p>
          <a:p>
            <a:pPr lvl="0"/>
            <a:r>
              <a:rPr lang="en-US" dirty="0"/>
              <a:t>Point out exercises, practice, additional training learners will need on the job to meet the objective</a:t>
            </a:r>
          </a:p>
        </p:txBody>
      </p:sp>
      <p:sp>
        <p:nvSpPr>
          <p:cNvPr id="6" name="Slide Number Placeholder 5"/>
          <p:cNvSpPr>
            <a:spLocks noGrp="1"/>
          </p:cNvSpPr>
          <p:nvPr>
            <p:ph type="sldNum" sz="quarter" idx="12"/>
          </p:nvPr>
        </p:nvSpPr>
        <p:spPr/>
        <p:txBody>
          <a:bodyPr/>
          <a:lstStyle/>
          <a:p>
            <a:fld id="{800D448A-D197-7F4A-8E84-3B67A649E247}" type="slidenum">
              <a:rPr lang="en-US" smtClean="0"/>
              <a:t>‹#›</a:t>
            </a:fld>
            <a:endParaRPr lang="en-US"/>
          </a:p>
        </p:txBody>
      </p:sp>
      <p:sp>
        <p:nvSpPr>
          <p:cNvPr id="7"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spTree>
    <p:extLst>
      <p:ext uri="{BB962C8B-B14F-4D97-AF65-F5344CB8AC3E}">
        <p14:creationId xmlns:p14="http://schemas.microsoft.com/office/powerpoint/2010/main" val="1570506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Agenda</a:t>
            </a:r>
          </a:p>
        </p:txBody>
      </p:sp>
      <p:sp>
        <p:nvSpPr>
          <p:cNvPr id="6" name="Slide Number Placeholder 5"/>
          <p:cNvSpPr>
            <a:spLocks noGrp="1"/>
          </p:cNvSpPr>
          <p:nvPr>
            <p:ph type="sldNum" sz="quarter" idx="12"/>
          </p:nvPr>
        </p:nvSpPr>
        <p:spPr/>
        <p:txBody>
          <a:bodyPr/>
          <a:lstStyle/>
          <a:p>
            <a:fld id="{800D448A-D197-7F4A-8E84-3B67A649E247}" type="slidenum">
              <a:rPr lang="en-US" smtClean="0"/>
              <a:t>‹#›</a:t>
            </a:fld>
            <a:endParaRPr lang="en-US"/>
          </a:p>
        </p:txBody>
      </p:sp>
      <p:sp>
        <p:nvSpPr>
          <p:cNvPr id="7"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sp>
        <p:nvSpPr>
          <p:cNvPr id="5" name="Table Placeholder 4"/>
          <p:cNvSpPr>
            <a:spLocks noGrp="1"/>
          </p:cNvSpPr>
          <p:nvPr>
            <p:ph type="tbl" sz="quarter" idx="13"/>
          </p:nvPr>
        </p:nvSpPr>
        <p:spPr>
          <a:xfrm>
            <a:off x="110591" y="1871663"/>
            <a:ext cx="11934652" cy="4206875"/>
          </a:xfrm>
        </p:spPr>
        <p:txBody>
          <a:bodyPr/>
          <a:lstStyle>
            <a:lvl1pPr marL="0" indent="0">
              <a:buNone/>
              <a:defRPr/>
            </a:lvl1pPr>
          </a:lstStyle>
          <a:p>
            <a:r>
              <a:rPr lang="en-US"/>
              <a:t>Click icon to add table</a:t>
            </a:r>
            <a:endParaRPr lang="en-US" dirty="0"/>
          </a:p>
        </p:txBody>
      </p:sp>
    </p:spTree>
    <p:extLst>
      <p:ext uri="{BB962C8B-B14F-4D97-AF65-F5344CB8AC3E}">
        <p14:creationId xmlns:p14="http://schemas.microsoft.com/office/powerpoint/2010/main" val="26492444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Content Title</a:t>
            </a:r>
          </a:p>
        </p:txBody>
      </p:sp>
      <p:sp>
        <p:nvSpPr>
          <p:cNvPr id="3" name="Content Placeholder 2"/>
          <p:cNvSpPr>
            <a:spLocks noGrp="1"/>
          </p:cNvSpPr>
          <p:nvPr>
            <p:ph idx="1" hasCustomPrompt="1"/>
          </p:nvPr>
        </p:nvSpPr>
        <p:spPr/>
        <p:txBody>
          <a:bodyPr>
            <a:noAutofit/>
          </a:bodyPr>
          <a:lstStyle>
            <a:lvl1pPr>
              <a:defRPr sz="3600" baseline="0"/>
            </a:lvl1pPr>
          </a:lstStyle>
          <a:p>
            <a:pPr lvl="0"/>
            <a:r>
              <a:rPr lang="en-US" dirty="0"/>
              <a:t>Teaching points here, 5 bullets or less</a:t>
            </a:r>
          </a:p>
        </p:txBody>
      </p:sp>
      <p:sp>
        <p:nvSpPr>
          <p:cNvPr id="6" name="Slide Number Placeholder 5"/>
          <p:cNvSpPr>
            <a:spLocks noGrp="1"/>
          </p:cNvSpPr>
          <p:nvPr>
            <p:ph type="sldNum" sz="quarter" idx="12"/>
          </p:nvPr>
        </p:nvSpPr>
        <p:spPr/>
        <p:txBody>
          <a:bodyPr/>
          <a:lstStyle/>
          <a:p>
            <a:fld id="{800D448A-D197-7F4A-8E84-3B67A649E247}" type="slidenum">
              <a:rPr lang="en-US" smtClean="0"/>
              <a:t>‹#›</a:t>
            </a:fld>
            <a:endParaRPr lang="en-US"/>
          </a:p>
        </p:txBody>
      </p:sp>
      <p:sp>
        <p:nvSpPr>
          <p:cNvPr id="7"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800D448A-D197-7F4A-8E84-3B67A649E247}" type="slidenum">
              <a:rPr lang="en-US" smtClean="0"/>
              <a:t>‹#›</a:t>
            </a:fld>
            <a:endParaRPr lang="en-US"/>
          </a:p>
        </p:txBody>
      </p:sp>
      <p:sp>
        <p:nvSpPr>
          <p:cNvPr id="5"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sp>
        <p:nvSpPr>
          <p:cNvPr id="7" name="Title 1"/>
          <p:cNvSpPr>
            <a:spLocks noGrp="1"/>
          </p:cNvSpPr>
          <p:nvPr>
            <p:ph type="title" hasCustomPrompt="1"/>
          </p:nvPr>
        </p:nvSpPr>
        <p:spPr>
          <a:xfrm>
            <a:off x="251582" y="870857"/>
            <a:ext cx="11650133" cy="875964"/>
          </a:xfrm>
        </p:spPr>
        <p:txBody>
          <a:bodyPr/>
          <a:lstStyle>
            <a:lvl1pPr>
              <a:defRPr/>
            </a:lvl1pPr>
          </a:lstStyle>
          <a:p>
            <a:r>
              <a:rPr lang="en-US" dirty="0"/>
              <a:t>Content Title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800D448A-D197-7F4A-8E84-3B67A649E247}" type="slidenum">
              <a:rPr lang="en-US" smtClean="0"/>
              <a:t>‹#›</a:t>
            </a:fld>
            <a:endParaRPr lang="en-US"/>
          </a:p>
        </p:txBody>
      </p:sp>
      <p:sp>
        <p:nvSpPr>
          <p:cNvPr id="5"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spTree>
    <p:extLst>
      <p:ext uri="{BB962C8B-B14F-4D97-AF65-F5344CB8AC3E}">
        <p14:creationId xmlns:p14="http://schemas.microsoft.com/office/powerpoint/2010/main" val="40247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bg1">
                <a:tint val="93000"/>
                <a:satMod val="150000"/>
                <a:shade val="98000"/>
                <a:lumMod val="102000"/>
              </a:schemeClr>
            </a:gs>
            <a:gs pos="50000">
              <a:schemeClr val="bg1">
                <a:tint val="98000"/>
                <a:satMod val="130000"/>
                <a:shade val="90000"/>
                <a:lumMod val="103000"/>
              </a:schemeClr>
            </a:gs>
            <a:gs pos="100000">
              <a:schemeClr val="bg1">
                <a:shade val="63000"/>
                <a:satMod val="120000"/>
              </a:schemeClr>
            </a:gs>
          </a:gsLst>
          <a:lin ang="162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82" y="870857"/>
            <a:ext cx="11650133" cy="87596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582" y="2023533"/>
            <a:ext cx="11650133" cy="410263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3" name="Group 12"/>
          <p:cNvGrpSpPr/>
          <p:nvPr userDrawn="1"/>
        </p:nvGrpSpPr>
        <p:grpSpPr>
          <a:xfrm>
            <a:off x="0" y="6257925"/>
            <a:ext cx="12192000" cy="600075"/>
            <a:chOff x="0" y="6257926"/>
            <a:chExt cx="12192000" cy="600075"/>
          </a:xfrm>
        </p:grpSpPr>
        <p:sp>
          <p:nvSpPr>
            <p:cNvPr id="14" name="Rectangle 13">
              <a:extLst>
                <a:ext uri="{FF2B5EF4-FFF2-40B4-BE49-F238E27FC236}">
                  <a16:creationId xmlns:a16="http://schemas.microsoft.com/office/drawing/2014/main" id="{112FB570-FEF3-4DD1-B38B-42DBDD9248F2}"/>
                </a:ext>
              </a:extLst>
            </p:cNvPr>
            <p:cNvSpPr/>
            <p:nvPr userDrawn="1"/>
          </p:nvSpPr>
          <p:spPr>
            <a:xfrm>
              <a:off x="0" y="6267451"/>
              <a:ext cx="12192000" cy="590550"/>
            </a:xfrm>
            <a:prstGeom prst="rect">
              <a:avLst/>
            </a:prstGeom>
            <a:solidFill>
              <a:srgbClr val="0C23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cxnSp>
          <p:nvCxnSpPr>
            <p:cNvPr id="15" name="Straight Connector 14">
              <a:extLst>
                <a:ext uri="{FF2B5EF4-FFF2-40B4-BE49-F238E27FC236}">
                  <a16:creationId xmlns:a16="http://schemas.microsoft.com/office/drawing/2014/main" id="{63C5C973-F6DB-4C04-BD6D-28DF38A615F9}"/>
                </a:ext>
              </a:extLst>
            </p:cNvPr>
            <p:cNvCxnSpPr/>
            <p:nvPr userDrawn="1"/>
          </p:nvCxnSpPr>
          <p:spPr>
            <a:xfrm>
              <a:off x="0" y="6257926"/>
              <a:ext cx="12192000" cy="0"/>
            </a:xfrm>
            <a:prstGeom prst="line">
              <a:avLst/>
            </a:prstGeom>
            <a:noFill/>
            <a:ln w="38100" cap="flat" cmpd="sng" algn="ctr">
              <a:solidFill>
                <a:srgbClr val="F15A22"/>
              </a:solidFill>
              <a:prstDash val="solid"/>
              <a:miter lim="800000"/>
            </a:ln>
            <a:effectLst/>
          </p:spPr>
        </p:cxnSp>
      </p:gr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bg1"/>
                </a:solidFill>
              </a:defRPr>
            </a:lvl1pPr>
          </a:lstStyle>
          <a:p>
            <a:fld id="{800D448A-D197-7F4A-8E84-3B67A649E247}" type="slidenum">
              <a:rPr lang="en-US" smtClean="0"/>
              <a:pPr/>
              <a:t>‹#›</a:t>
            </a:fld>
            <a:endParaRPr lang="en-US" dirty="0"/>
          </a:p>
        </p:txBody>
      </p:sp>
      <p:sp>
        <p:nvSpPr>
          <p:cNvPr id="7" name="Footer Placeholder 6"/>
          <p:cNvSpPr>
            <a:spLocks noGrp="1"/>
          </p:cNvSpPr>
          <p:nvPr>
            <p:ph type="ftr" sz="quarter" idx="3"/>
          </p:nvPr>
        </p:nvSpPr>
        <p:spPr>
          <a:xfrm>
            <a:off x="609600" y="6356351"/>
            <a:ext cx="10972800" cy="365125"/>
          </a:xfrm>
          <a:prstGeom prst="rect">
            <a:avLst/>
          </a:prstGeom>
        </p:spPr>
        <p:txBody>
          <a:bodyPr vert="horz" lIns="91440" tIns="45720" rIns="91440" bIns="45720" rtlCol="0" anchor="ctr"/>
          <a:lstStyle>
            <a:lvl1pPr algn="ctr">
              <a:defRPr sz="1200">
                <a:solidFill>
                  <a:schemeClr val="bg1"/>
                </a:solidFill>
              </a:defRPr>
            </a:lvl1pPr>
          </a:lstStyle>
          <a:p>
            <a:r>
              <a:rPr lang="en-US" dirty="0"/>
              <a:t>The University of Texas at San Antonio, One UTSA Circle, San Antonio, TX 78249</a:t>
            </a:r>
          </a:p>
        </p:txBody>
      </p:sp>
      <p:grpSp>
        <p:nvGrpSpPr>
          <p:cNvPr id="16" name="Group 15"/>
          <p:cNvGrpSpPr/>
          <p:nvPr userDrawn="1"/>
        </p:nvGrpSpPr>
        <p:grpSpPr>
          <a:xfrm flipV="1">
            <a:off x="0" y="0"/>
            <a:ext cx="12192000" cy="600075"/>
            <a:chOff x="0" y="6257926"/>
            <a:chExt cx="12192000" cy="600075"/>
          </a:xfrm>
        </p:grpSpPr>
        <p:sp>
          <p:nvSpPr>
            <p:cNvPr id="20" name="Rectangle 19">
              <a:extLst>
                <a:ext uri="{FF2B5EF4-FFF2-40B4-BE49-F238E27FC236}">
                  <a16:creationId xmlns:a16="http://schemas.microsoft.com/office/drawing/2014/main" id="{112FB570-FEF3-4DD1-B38B-42DBDD9248F2}"/>
                </a:ext>
              </a:extLst>
            </p:cNvPr>
            <p:cNvSpPr/>
            <p:nvPr userDrawn="1"/>
          </p:nvSpPr>
          <p:spPr>
            <a:xfrm>
              <a:off x="0" y="6267451"/>
              <a:ext cx="12192000" cy="590550"/>
            </a:xfrm>
            <a:prstGeom prst="rect">
              <a:avLst/>
            </a:prstGeom>
            <a:solidFill>
              <a:srgbClr val="0C234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cxnSp>
          <p:nvCxnSpPr>
            <p:cNvPr id="21" name="Straight Connector 20">
              <a:extLst>
                <a:ext uri="{FF2B5EF4-FFF2-40B4-BE49-F238E27FC236}">
                  <a16:creationId xmlns:a16="http://schemas.microsoft.com/office/drawing/2014/main" id="{63C5C973-F6DB-4C04-BD6D-28DF38A615F9}"/>
                </a:ext>
              </a:extLst>
            </p:cNvPr>
            <p:cNvCxnSpPr/>
            <p:nvPr userDrawn="1"/>
          </p:nvCxnSpPr>
          <p:spPr>
            <a:xfrm>
              <a:off x="0" y="6257926"/>
              <a:ext cx="12192000" cy="0"/>
            </a:xfrm>
            <a:prstGeom prst="line">
              <a:avLst/>
            </a:prstGeom>
            <a:noFill/>
            <a:ln w="38100" cap="flat" cmpd="sng" algn="ctr">
              <a:solidFill>
                <a:srgbClr val="F15A22"/>
              </a:solidFill>
              <a:prstDash val="solid"/>
              <a:miter lim="800000"/>
            </a:ln>
            <a:effectLst/>
          </p:spPr>
        </p:cxnSp>
      </p:grpSp>
    </p:spTree>
  </p:cSld>
  <p:clrMap bg1="lt1" tx1="dk1" bg2="lt2" tx2="dk2" accent1="accent1" accent2="accent2" accent3="accent3" accent4="accent4" accent5="accent5" accent6="accent6" hlink="hlink" folHlink="folHlink"/>
  <p:sldLayoutIdLst>
    <p:sldLayoutId id="2147483662" r:id="rId1"/>
    <p:sldLayoutId id="2147483661" r:id="rId2"/>
    <p:sldLayoutId id="2147483663" r:id="rId3"/>
    <p:sldLayoutId id="2147483664" r:id="rId4"/>
    <p:sldLayoutId id="2147483665" r:id="rId5"/>
    <p:sldLayoutId id="2147483666" r:id="rId6"/>
    <p:sldLayoutId id="2147483650" r:id="rId7"/>
    <p:sldLayoutId id="2147483655" r:id="rId8"/>
    <p:sldLayoutId id="2147483667" r:id="rId9"/>
    <p:sldLayoutId id="2147483652" r:id="rId10"/>
    <p:sldLayoutId id="2147483651" r:id="rId11"/>
    <p:sldLayoutId id="2147483671" r:id="rId12"/>
    <p:sldLayoutId id="2147483672" r:id="rId13"/>
    <p:sldLayoutId id="2147483673" r:id="rId14"/>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slideLayout" Target="../slideLayouts/slideLayout9.xml"/><Relationship Id="rId1" Type="http://schemas.openxmlformats.org/officeDocument/2006/relationships/video" Target="https://www.youtube.com/embed/TXk-Oc35oN4?feature=oembed"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CAAB25C7-80F2-4542-B805-7866545D3E9D}"/>
              </a:ext>
            </a:extLst>
          </p:cNvPr>
          <p:cNvSpPr>
            <a:spLocks noGrp="1"/>
          </p:cNvSpPr>
          <p:nvPr>
            <p:ph type="ctrTitle"/>
          </p:nvPr>
        </p:nvSpPr>
        <p:spPr>
          <a:xfrm>
            <a:off x="1038578" y="2342823"/>
            <a:ext cx="10205156" cy="835131"/>
          </a:xfrm>
        </p:spPr>
        <p:txBody>
          <a:bodyPr>
            <a:normAutofit/>
          </a:bodyPr>
          <a:lstStyle/>
          <a:p>
            <a:r>
              <a:rPr lang="en-US" sz="3400" dirty="0"/>
              <a:t>Fundamentals of Data Visualization</a:t>
            </a:r>
          </a:p>
        </p:txBody>
      </p:sp>
      <p:sp>
        <p:nvSpPr>
          <p:cNvPr id="9" name="Subtitle 8">
            <a:extLst>
              <a:ext uri="{FF2B5EF4-FFF2-40B4-BE49-F238E27FC236}">
                <a16:creationId xmlns:a16="http://schemas.microsoft.com/office/drawing/2014/main" id="{16E9A711-2FCD-444E-BE9A-ADBC81A84B09}"/>
              </a:ext>
            </a:extLst>
          </p:cNvPr>
          <p:cNvSpPr>
            <a:spLocks noGrp="1"/>
          </p:cNvSpPr>
          <p:nvPr>
            <p:ph type="subTitle" idx="1"/>
          </p:nvPr>
        </p:nvSpPr>
        <p:spPr>
          <a:xfrm>
            <a:off x="1930401" y="4221608"/>
            <a:ext cx="8421509" cy="1616484"/>
          </a:xfrm>
        </p:spPr>
        <p:txBody>
          <a:bodyPr>
            <a:normAutofit/>
          </a:bodyPr>
          <a:lstStyle/>
          <a:p>
            <a:r>
              <a:rPr lang="en-US" sz="2400" dirty="0"/>
              <a:t>Ashwin Malshe, PhD</a:t>
            </a:r>
          </a:p>
        </p:txBody>
      </p:sp>
    </p:spTree>
    <p:extLst>
      <p:ext uri="{BB962C8B-B14F-4D97-AF65-F5344CB8AC3E}">
        <p14:creationId xmlns:p14="http://schemas.microsoft.com/office/powerpoint/2010/main" val="2294731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The Door Study.mp4" descr="The Door Study.mp4"/>
          <p:cNvPicPr>
            <a:picLocks noGrp="1"/>
          </p:cNvPicPr>
          <p:nvPr>
            <p:ph type="pic" idx="14"/>
            <a:videoFile r:link="rId2"/>
            <p:extLst>
              <p:ext uri="{DAA4B4D4-6D71-4841-9C94-3DE7FCFB9230}">
                <p14:media xmlns:p14="http://schemas.microsoft.com/office/powerpoint/2010/main" r:embed="rId1"/>
              </p:ext>
            </p:extLst>
          </p:nvPr>
        </p:nvPicPr>
        <p:blipFill>
          <a:blip r:embed="rId4"/>
          <a:stretch>
            <a:fillRect/>
          </a:stretch>
        </p:blipFill>
        <p:spPr>
          <a:xfrm>
            <a:off x="2671232" y="851493"/>
            <a:ext cx="6849537" cy="5137154"/>
          </a:xfrm>
          <a:prstGeom prst="rect">
            <a:avLst/>
          </a:prstGeom>
        </p:spPr>
      </p:pic>
      <p:sp>
        <p:nvSpPr>
          <p:cNvPr id="2" name="TextBox 1">
            <a:extLst>
              <a:ext uri="{FF2B5EF4-FFF2-40B4-BE49-F238E27FC236}">
                <a16:creationId xmlns:a16="http://schemas.microsoft.com/office/drawing/2014/main" id="{54867210-55A2-DE46-9E41-44AD35FEC349}"/>
              </a:ext>
            </a:extLst>
          </p:cNvPr>
          <p:cNvSpPr txBox="1"/>
          <p:nvPr/>
        </p:nvSpPr>
        <p:spPr>
          <a:xfrm>
            <a:off x="4304581" y="6357668"/>
            <a:ext cx="7185804" cy="369332"/>
          </a:xfrm>
          <a:prstGeom prst="rect">
            <a:avLst/>
          </a:prstGeom>
          <a:noFill/>
        </p:spPr>
        <p:txBody>
          <a:bodyPr wrap="square" rtlCol="0">
            <a:spAutoFit/>
          </a:bodyPr>
          <a:lstStyle/>
          <a:p>
            <a:r>
              <a:rPr lang="en-US" dirty="0">
                <a:solidFill>
                  <a:schemeClr val="bg1"/>
                </a:solidFill>
              </a:rPr>
              <a:t>https://</a:t>
            </a:r>
            <a:r>
              <a:rPr lang="en-US" dirty="0" err="1">
                <a:solidFill>
                  <a:schemeClr val="bg1"/>
                </a:solidFill>
              </a:rPr>
              <a:t>youtu.be</a:t>
            </a:r>
            <a:r>
              <a:rPr lang="en-US" dirty="0">
                <a:solidFill>
                  <a:schemeClr val="bg1"/>
                </a:solidFill>
              </a:rPr>
              <a:t>/</a:t>
            </a:r>
            <a:r>
              <a:rPr lang="en-US" dirty="0" err="1">
                <a:solidFill>
                  <a:schemeClr val="bg1"/>
                </a:solidFill>
              </a:rPr>
              <a:t>FWSxSQsspiQ</a:t>
            </a:r>
            <a:endParaRPr lang="en-US" dirty="0">
              <a:solidFill>
                <a:schemeClr val="bg1"/>
              </a:solidFill>
            </a:endParaRPr>
          </a:p>
        </p:txBody>
      </p:sp>
    </p:spTree>
    <p:extLst>
      <p:ext uri="{BB962C8B-B14F-4D97-AF65-F5344CB8AC3E}">
        <p14:creationId xmlns:p14="http://schemas.microsoft.com/office/powerpoint/2010/main" val="1254680385"/>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6431" fill="hold"/>
                                        <p:tgtEl>
                                          <p:spTgt spid="18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85"/>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7" name="Movie Perception Test - Conversation [360p].mp4" descr="Movie Perception Test - Conversation [360p].mp4"/>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2825734" y="976301"/>
            <a:ext cx="6540532" cy="4905399"/>
          </a:xfrm>
          <a:prstGeom prst="rect">
            <a:avLst/>
          </a:prstGeom>
          <a:ln w="12700">
            <a:miter lim="400000"/>
          </a:ln>
          <a:effectLst>
            <a:outerShdw blurRad="76200" dist="50800" dir="3180000" rotWithShape="0">
              <a:srgbClr val="000000">
                <a:alpha val="50000"/>
              </a:srgbClr>
            </a:outerShdw>
          </a:effectLst>
        </p:spPr>
      </p:pic>
      <p:sp>
        <p:nvSpPr>
          <p:cNvPr id="2" name="TextBox 1">
            <a:extLst>
              <a:ext uri="{FF2B5EF4-FFF2-40B4-BE49-F238E27FC236}">
                <a16:creationId xmlns:a16="http://schemas.microsoft.com/office/drawing/2014/main" id="{A8A24113-1045-4342-9BE7-01588FEA73CB}"/>
              </a:ext>
            </a:extLst>
          </p:cNvPr>
          <p:cNvSpPr txBox="1"/>
          <p:nvPr/>
        </p:nvSpPr>
        <p:spPr>
          <a:xfrm>
            <a:off x="4321835" y="6349041"/>
            <a:ext cx="5331124" cy="369332"/>
          </a:xfrm>
          <a:prstGeom prst="rect">
            <a:avLst/>
          </a:prstGeom>
          <a:noFill/>
        </p:spPr>
        <p:txBody>
          <a:bodyPr wrap="square" rtlCol="0">
            <a:spAutoFit/>
          </a:bodyPr>
          <a:lstStyle/>
          <a:p>
            <a:r>
              <a:rPr lang="en-US" dirty="0">
                <a:solidFill>
                  <a:schemeClr val="bg1"/>
                </a:solidFill>
              </a:rPr>
              <a:t>https://</a:t>
            </a:r>
            <a:r>
              <a:rPr lang="en-US" dirty="0" err="1">
                <a:solidFill>
                  <a:schemeClr val="bg1"/>
                </a:solidFill>
              </a:rPr>
              <a:t>youtu.be</a:t>
            </a:r>
            <a:r>
              <a:rPr lang="en-US" dirty="0">
                <a:solidFill>
                  <a:schemeClr val="bg1"/>
                </a:solidFill>
              </a:rPr>
              <a:t>/6JONMYxaZ_s</a:t>
            </a:r>
          </a:p>
        </p:txBody>
      </p:sp>
    </p:spTree>
    <p:extLst>
      <p:ext uri="{BB962C8B-B14F-4D97-AF65-F5344CB8AC3E}">
        <p14:creationId xmlns:p14="http://schemas.microsoft.com/office/powerpoint/2010/main" val="631231608"/>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845" fill="hold"/>
                                        <p:tgtEl>
                                          <p:spTgt spid="18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87"/>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82EBBD5-50D5-44D3-D0A0-99DC44562E9F}"/>
              </a:ext>
            </a:extLst>
          </p:cNvPr>
          <p:cNvSpPr>
            <a:spLocks noGrp="1"/>
          </p:cNvSpPr>
          <p:nvPr>
            <p:ph type="sldNum" sz="quarter" idx="12"/>
          </p:nvPr>
        </p:nvSpPr>
        <p:spPr/>
        <p:txBody>
          <a:bodyPr/>
          <a:lstStyle/>
          <a:p>
            <a:fld id="{800D448A-D197-7F4A-8E84-3B67A649E247}" type="slidenum">
              <a:rPr lang="en-US" smtClean="0"/>
              <a:t>12</a:t>
            </a:fld>
            <a:endParaRPr lang="en-US"/>
          </a:p>
        </p:txBody>
      </p:sp>
      <p:sp>
        <p:nvSpPr>
          <p:cNvPr id="3" name="Footer Placeholder 2">
            <a:extLst>
              <a:ext uri="{FF2B5EF4-FFF2-40B4-BE49-F238E27FC236}">
                <a16:creationId xmlns:a16="http://schemas.microsoft.com/office/drawing/2014/main" id="{2E862CF7-B8BE-50F7-6725-5174A7252844}"/>
              </a:ext>
            </a:extLst>
          </p:cNvPr>
          <p:cNvSpPr>
            <a:spLocks noGrp="1"/>
          </p:cNvSpPr>
          <p:nvPr>
            <p:ph type="ftr" sz="quarter" idx="3"/>
          </p:nvPr>
        </p:nvSpPr>
        <p:spPr/>
        <p:txBody>
          <a:bodyPr/>
          <a:lstStyle/>
          <a:p>
            <a:r>
              <a:rPr lang="en-US"/>
              <a:t>The University of Texas at San Antonio, One UTSA Circle, San Antonio, TX 78249</a:t>
            </a:r>
            <a:endParaRPr lang="en-US" dirty="0"/>
          </a:p>
        </p:txBody>
      </p:sp>
      <p:pic>
        <p:nvPicPr>
          <p:cNvPr id="4" name="Online Media 3" descr="The Changing Room Illusion">
            <a:hlinkClick r:id="" action="ppaction://media"/>
            <a:extLst>
              <a:ext uri="{FF2B5EF4-FFF2-40B4-BE49-F238E27FC236}">
                <a16:creationId xmlns:a16="http://schemas.microsoft.com/office/drawing/2014/main" id="{0F1792E7-7AEA-157E-769E-3B13FD382979}"/>
              </a:ext>
            </a:extLst>
          </p:cNvPr>
          <p:cNvPicPr>
            <a:picLocks noRot="1" noChangeAspect="1"/>
          </p:cNvPicPr>
          <p:nvPr>
            <a:videoFile r:link="rId1"/>
          </p:nvPr>
        </p:nvPicPr>
        <p:blipFill>
          <a:blip r:embed="rId3"/>
          <a:stretch>
            <a:fillRect/>
          </a:stretch>
        </p:blipFill>
        <p:spPr>
          <a:xfrm>
            <a:off x="1390261" y="719296"/>
            <a:ext cx="9591870" cy="5419407"/>
          </a:xfrm>
          <a:prstGeom prst="rect">
            <a:avLst/>
          </a:prstGeom>
        </p:spPr>
      </p:pic>
    </p:spTree>
    <p:extLst>
      <p:ext uri="{BB962C8B-B14F-4D97-AF65-F5344CB8AC3E}">
        <p14:creationId xmlns:p14="http://schemas.microsoft.com/office/powerpoint/2010/main" val="1148772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Example…"/>
          <p:cNvSpPr txBox="1">
            <a:spLocks noGrp="1"/>
          </p:cNvSpPr>
          <p:nvPr>
            <p:ph type="title"/>
          </p:nvPr>
        </p:nvSpPr>
        <p:spPr>
          <a:prstGeom prst="rect">
            <a:avLst/>
          </a:prstGeom>
        </p:spPr>
        <p:txBody>
          <a:bodyPr/>
          <a:lstStyle/>
          <a:p>
            <a:pPr>
              <a:defRPr>
                <a:solidFill>
                  <a:schemeClr val="accent1">
                    <a:hueOff val="-37249"/>
                    <a:satOff val="-2150"/>
                    <a:lumOff val="12811"/>
                  </a:schemeClr>
                </a:solidFill>
              </a:defRPr>
            </a:pPr>
            <a:r>
              <a:t>Example</a:t>
            </a:r>
          </a:p>
          <a:p>
            <a:r>
              <a:t>Inattentional Blindness</a:t>
            </a:r>
          </a:p>
        </p:txBody>
      </p:sp>
    </p:spTree>
    <p:extLst>
      <p:ext uri="{BB962C8B-B14F-4D97-AF65-F5344CB8AC3E}">
        <p14:creationId xmlns:p14="http://schemas.microsoft.com/office/powerpoint/2010/main" val="210156395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1" name="selective attention test.mp4" descr="selective attention test.mp4"/>
          <p:cNvPicPr>
            <a:picLocks/>
          </p:cNvPicPr>
          <p:nvPr>
            <a:videoFile r:link="rId2"/>
            <p:extLst>
              <p:ext uri="{DAA4B4D4-6D71-4841-9C94-3DE7FCFB9230}">
                <p14:media xmlns:p14="http://schemas.microsoft.com/office/powerpoint/2010/main" r:embed="rId1"/>
              </p:ext>
            </p:extLst>
          </p:nvPr>
        </p:nvPicPr>
        <p:blipFill>
          <a:blip r:embed="rId4"/>
          <a:stretch>
            <a:fillRect/>
          </a:stretch>
        </p:blipFill>
        <p:spPr>
          <a:xfrm>
            <a:off x="2561798" y="778348"/>
            <a:ext cx="7068405" cy="5301304"/>
          </a:xfrm>
          <a:prstGeom prst="rect">
            <a:avLst/>
          </a:prstGeom>
          <a:ln w="12700">
            <a:solidFill>
              <a:srgbClr val="000000"/>
            </a:solidFill>
            <a:miter lim="400000"/>
          </a:ln>
        </p:spPr>
      </p:pic>
      <p:sp>
        <p:nvSpPr>
          <p:cNvPr id="2" name="TextBox 1">
            <a:extLst>
              <a:ext uri="{FF2B5EF4-FFF2-40B4-BE49-F238E27FC236}">
                <a16:creationId xmlns:a16="http://schemas.microsoft.com/office/drawing/2014/main" id="{95B20313-ADBD-0549-A075-84B6F7527068}"/>
              </a:ext>
            </a:extLst>
          </p:cNvPr>
          <p:cNvSpPr txBox="1"/>
          <p:nvPr/>
        </p:nvSpPr>
        <p:spPr>
          <a:xfrm>
            <a:off x="4563374" y="6400801"/>
            <a:ext cx="3407434" cy="379562"/>
          </a:xfrm>
          <a:prstGeom prst="rect">
            <a:avLst/>
          </a:prstGeom>
          <a:noFill/>
        </p:spPr>
        <p:txBody>
          <a:bodyPr wrap="square" rtlCol="0">
            <a:spAutoFit/>
          </a:bodyPr>
          <a:lstStyle/>
          <a:p>
            <a:r>
              <a:rPr lang="en-US" dirty="0">
                <a:solidFill>
                  <a:schemeClr val="bg1"/>
                </a:solidFill>
              </a:rPr>
              <a:t>https://</a:t>
            </a:r>
            <a:r>
              <a:rPr lang="en-US" dirty="0" err="1">
                <a:solidFill>
                  <a:schemeClr val="bg1"/>
                </a:solidFill>
              </a:rPr>
              <a:t>youtu.be</a:t>
            </a:r>
            <a:r>
              <a:rPr lang="en-US" dirty="0">
                <a:solidFill>
                  <a:schemeClr val="bg1"/>
                </a:solidFill>
              </a:rPr>
              <a:t>/vJG698U2Mvo</a:t>
            </a:r>
          </a:p>
        </p:txBody>
      </p:sp>
    </p:spTree>
    <p:extLst>
      <p:ext uri="{BB962C8B-B14F-4D97-AF65-F5344CB8AC3E}">
        <p14:creationId xmlns:p14="http://schemas.microsoft.com/office/powerpoint/2010/main" val="72523651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733" fill="hold"/>
                                        <p:tgtEl>
                                          <p:spTgt spid="19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91"/>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A2E436C-F455-C344-9D51-8CF590F8A192}"/>
              </a:ext>
            </a:extLst>
          </p:cNvPr>
          <p:cNvSpPr>
            <a:spLocks noGrp="1"/>
          </p:cNvSpPr>
          <p:nvPr>
            <p:ph type="body" idx="1"/>
          </p:nvPr>
        </p:nvSpPr>
        <p:spPr/>
        <p:txBody>
          <a:bodyPr/>
          <a:lstStyle/>
          <a:p>
            <a:pPr>
              <a:buFont typeface="Arial" panose="020B0604020202020204" pitchFamily="34" charset="0"/>
              <a:buChar char="•"/>
            </a:pPr>
            <a:r>
              <a:rPr lang="en-US" dirty="0"/>
              <a:t>Did you see the gorilla?</a:t>
            </a:r>
            <a:br>
              <a:rPr lang="en-US" dirty="0"/>
            </a:br>
            <a:br>
              <a:rPr lang="en-US" dirty="0"/>
            </a:br>
            <a:r>
              <a:rPr lang="en-US" dirty="0"/>
              <a:t>Yes</a:t>
            </a:r>
          </a:p>
          <a:p>
            <a:pPr marL="0" indent="0">
              <a:buNone/>
            </a:pPr>
            <a:r>
              <a:rPr lang="en-US" dirty="0"/>
              <a:t>    No</a:t>
            </a:r>
          </a:p>
        </p:txBody>
      </p:sp>
      <p:sp>
        <p:nvSpPr>
          <p:cNvPr id="3" name="Slide Number Placeholder 2">
            <a:extLst>
              <a:ext uri="{FF2B5EF4-FFF2-40B4-BE49-F238E27FC236}">
                <a16:creationId xmlns:a16="http://schemas.microsoft.com/office/drawing/2014/main" id="{AB3AC347-A4B6-514C-947A-845B5BC310C8}"/>
              </a:ext>
            </a:extLst>
          </p:cNvPr>
          <p:cNvSpPr>
            <a:spLocks noGrp="1"/>
          </p:cNvSpPr>
          <p:nvPr>
            <p:ph type="sldNum" sz="quarter" idx="2"/>
          </p:nvPr>
        </p:nvSpPr>
        <p:spPr/>
        <p:txBody>
          <a:bodyPr/>
          <a:lstStyle/>
          <a:p>
            <a:pPr>
              <a:defRPr>
                <a:effectLst/>
              </a:defRPr>
            </a:pPr>
            <a:fld id="{86CB4B4D-7CA3-9044-876B-883B54F8677D}" type="slidenum">
              <a:rPr lang="en-US" smtClean="0"/>
              <a:t>15</a:t>
            </a:fld>
            <a:endParaRPr lang="en-US"/>
          </a:p>
        </p:txBody>
      </p:sp>
    </p:spTree>
    <p:extLst>
      <p:ext uri="{BB962C8B-B14F-4D97-AF65-F5344CB8AC3E}">
        <p14:creationId xmlns:p14="http://schemas.microsoft.com/office/powerpoint/2010/main" val="281852394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B6893-9F33-A44E-8583-48DCD637F932}"/>
              </a:ext>
            </a:extLst>
          </p:cNvPr>
          <p:cNvSpPr>
            <a:spLocks noGrp="1"/>
          </p:cNvSpPr>
          <p:nvPr>
            <p:ph type="title"/>
          </p:nvPr>
        </p:nvSpPr>
        <p:spPr/>
        <p:txBody>
          <a:bodyPr/>
          <a:lstStyle/>
          <a:p>
            <a:r>
              <a:rPr lang="en-US" dirty="0"/>
              <a:t>Floating trash bins illusion!</a:t>
            </a:r>
          </a:p>
        </p:txBody>
      </p:sp>
      <p:sp>
        <p:nvSpPr>
          <p:cNvPr id="3" name="Slide Number Placeholder 2">
            <a:extLst>
              <a:ext uri="{FF2B5EF4-FFF2-40B4-BE49-F238E27FC236}">
                <a16:creationId xmlns:a16="http://schemas.microsoft.com/office/drawing/2014/main" id="{F0C9AF4A-3747-3C42-82AA-000D905FDF1F}"/>
              </a:ext>
            </a:extLst>
          </p:cNvPr>
          <p:cNvSpPr>
            <a:spLocks noGrp="1"/>
          </p:cNvSpPr>
          <p:nvPr>
            <p:ph type="sldNum" sz="quarter" idx="2"/>
          </p:nvPr>
        </p:nvSpPr>
        <p:spPr/>
        <p:txBody>
          <a:bodyPr/>
          <a:lstStyle/>
          <a:p>
            <a:pPr>
              <a:defRPr>
                <a:effectLst/>
              </a:defRPr>
            </a:pPr>
            <a:fld id="{86CB4B4D-7CA3-9044-876B-883B54F8677D}" type="slidenum">
              <a:rPr lang="en-US" smtClean="0"/>
              <a:t>16</a:t>
            </a:fld>
            <a:endParaRPr lang="en-US"/>
          </a:p>
        </p:txBody>
      </p:sp>
    </p:spTree>
    <p:extLst>
      <p:ext uri="{BB962C8B-B14F-4D97-AF65-F5344CB8AC3E}">
        <p14:creationId xmlns:p14="http://schemas.microsoft.com/office/powerpoint/2010/main" val="28367082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B0B6B50-EF65-2A44-A97D-973F8A92374C}"/>
              </a:ext>
            </a:extLst>
          </p:cNvPr>
          <p:cNvSpPr>
            <a:spLocks noGrp="1"/>
          </p:cNvSpPr>
          <p:nvPr>
            <p:ph type="sldNum" sz="quarter" idx="12"/>
          </p:nvPr>
        </p:nvSpPr>
        <p:spPr/>
        <p:txBody>
          <a:bodyPr/>
          <a:lstStyle/>
          <a:p>
            <a:pPr>
              <a:defRPr>
                <a:effectLst/>
              </a:defRPr>
            </a:pPr>
            <a:fld id="{86CB4B4D-7CA3-9044-876B-883B54F8677D}" type="slidenum">
              <a:rPr lang="en-US" smtClean="0"/>
              <a:t>17</a:t>
            </a:fld>
            <a:endParaRPr lang="en-US"/>
          </a:p>
        </p:txBody>
      </p:sp>
      <p:pic>
        <p:nvPicPr>
          <p:cNvPr id="5" name="Picture 4" descr="A tree on a sidewalk&#10;&#10;Description automatically generated">
            <a:extLst>
              <a:ext uri="{FF2B5EF4-FFF2-40B4-BE49-F238E27FC236}">
                <a16:creationId xmlns:a16="http://schemas.microsoft.com/office/drawing/2014/main" id="{CECFED84-F8A6-2D45-B69E-C83FD5CB034D}"/>
              </a:ext>
            </a:extLst>
          </p:cNvPr>
          <p:cNvPicPr>
            <a:picLocks noChangeAspect="1"/>
          </p:cNvPicPr>
          <p:nvPr/>
        </p:nvPicPr>
        <p:blipFill>
          <a:blip r:embed="rId2"/>
          <a:stretch>
            <a:fillRect/>
          </a:stretch>
        </p:blipFill>
        <p:spPr>
          <a:xfrm>
            <a:off x="949234" y="840993"/>
            <a:ext cx="4106092" cy="5160415"/>
          </a:xfrm>
          <a:prstGeom prst="rect">
            <a:avLst/>
          </a:prstGeom>
        </p:spPr>
      </p:pic>
      <p:pic>
        <p:nvPicPr>
          <p:cNvPr id="7" name="Picture 6" descr="A picture containing outdoor, building, road, street&#10;&#10;Description automatically generated">
            <a:extLst>
              <a:ext uri="{FF2B5EF4-FFF2-40B4-BE49-F238E27FC236}">
                <a16:creationId xmlns:a16="http://schemas.microsoft.com/office/drawing/2014/main" id="{7EC71F82-1EEF-4C4A-B6AD-127F58D26EDF}"/>
              </a:ext>
            </a:extLst>
          </p:cNvPr>
          <p:cNvPicPr>
            <a:picLocks noChangeAspect="1"/>
          </p:cNvPicPr>
          <p:nvPr/>
        </p:nvPicPr>
        <p:blipFill>
          <a:blip r:embed="rId3"/>
          <a:stretch>
            <a:fillRect/>
          </a:stretch>
        </p:blipFill>
        <p:spPr>
          <a:xfrm>
            <a:off x="6566264" y="840994"/>
            <a:ext cx="3857897" cy="5176012"/>
          </a:xfrm>
          <a:prstGeom prst="rect">
            <a:avLst/>
          </a:prstGeom>
        </p:spPr>
      </p:pic>
    </p:spTree>
    <p:extLst>
      <p:ext uri="{BB962C8B-B14F-4D97-AF65-F5344CB8AC3E}">
        <p14:creationId xmlns:p14="http://schemas.microsoft.com/office/powerpoint/2010/main" val="29326245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3D9B5-07BC-DC47-AC42-58B1CE624FA3}"/>
              </a:ext>
            </a:extLst>
          </p:cNvPr>
          <p:cNvSpPr>
            <a:spLocks noGrp="1"/>
          </p:cNvSpPr>
          <p:nvPr>
            <p:ph type="title"/>
          </p:nvPr>
        </p:nvSpPr>
        <p:spPr/>
        <p:txBody>
          <a:bodyPr/>
          <a:lstStyle/>
          <a:p>
            <a:r>
              <a:rPr lang="en-US" dirty="0"/>
              <a:t>https://</a:t>
            </a:r>
            <a:r>
              <a:rPr lang="en-US" dirty="0" err="1"/>
              <a:t>youtu.be</a:t>
            </a:r>
            <a:r>
              <a:rPr lang="en-US" dirty="0"/>
              <a:t>/9Il_D3Xt9W0</a:t>
            </a:r>
          </a:p>
        </p:txBody>
      </p:sp>
      <p:sp>
        <p:nvSpPr>
          <p:cNvPr id="3" name="Slide Number Placeholder 2">
            <a:extLst>
              <a:ext uri="{FF2B5EF4-FFF2-40B4-BE49-F238E27FC236}">
                <a16:creationId xmlns:a16="http://schemas.microsoft.com/office/drawing/2014/main" id="{CC42DB0E-BACE-174E-BAB8-2B0B60D0AA83}"/>
              </a:ext>
            </a:extLst>
          </p:cNvPr>
          <p:cNvSpPr>
            <a:spLocks noGrp="1"/>
          </p:cNvSpPr>
          <p:nvPr>
            <p:ph type="sldNum" sz="quarter" idx="2"/>
          </p:nvPr>
        </p:nvSpPr>
        <p:spPr/>
        <p:txBody>
          <a:bodyPr/>
          <a:lstStyle/>
          <a:p>
            <a:pPr>
              <a:defRPr>
                <a:effectLst/>
              </a:defRPr>
            </a:pPr>
            <a:fld id="{86CB4B4D-7CA3-9044-876B-883B54F8677D}" type="slidenum">
              <a:rPr lang="en-US" smtClean="0"/>
              <a:t>18</a:t>
            </a:fld>
            <a:endParaRPr lang="en-US"/>
          </a:p>
        </p:txBody>
      </p:sp>
    </p:spTree>
    <p:extLst>
      <p:ext uri="{BB962C8B-B14F-4D97-AF65-F5344CB8AC3E}">
        <p14:creationId xmlns:p14="http://schemas.microsoft.com/office/powerpoint/2010/main" val="287209640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he Human Eye"/>
          <p:cNvSpPr txBox="1">
            <a:spLocks noGrp="1"/>
          </p:cNvSpPr>
          <p:nvPr>
            <p:ph type="title"/>
          </p:nvPr>
        </p:nvSpPr>
        <p:spPr>
          <a:prstGeom prst="rect">
            <a:avLst/>
          </a:prstGeom>
        </p:spPr>
        <p:txBody>
          <a:bodyPr/>
          <a:lstStyle/>
          <a:p>
            <a:r>
              <a:t>The Human Eye</a:t>
            </a:r>
          </a:p>
        </p:txBody>
      </p:sp>
    </p:spTree>
    <p:extLst>
      <p:ext uri="{BB962C8B-B14F-4D97-AF65-F5344CB8AC3E}">
        <p14:creationId xmlns:p14="http://schemas.microsoft.com/office/powerpoint/2010/main" val="309905677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3" name="Picture 1"/>
          <p:cNvGrpSpPr/>
          <p:nvPr/>
        </p:nvGrpSpPr>
        <p:grpSpPr>
          <a:xfrm>
            <a:off x="2227104" y="816735"/>
            <a:ext cx="7737792" cy="5224530"/>
            <a:chOff x="0" y="0"/>
            <a:chExt cx="11004859" cy="7430441"/>
          </a:xfrm>
        </p:grpSpPr>
        <p:pic>
          <p:nvPicPr>
            <p:cNvPr id="152" name="Picture 1" descr="Picture 1"/>
            <p:cNvPicPr>
              <a:picLocks noChangeAspect="1"/>
            </p:cNvPicPr>
            <p:nvPr/>
          </p:nvPicPr>
          <p:blipFill>
            <a:blip r:embed="rId2"/>
            <a:stretch>
              <a:fillRect/>
            </a:stretch>
          </p:blipFill>
          <p:spPr>
            <a:xfrm>
              <a:off x="190500" y="190500"/>
              <a:ext cx="10623860" cy="7024042"/>
            </a:xfrm>
            <a:prstGeom prst="rect">
              <a:avLst/>
            </a:prstGeom>
            <a:ln>
              <a:noFill/>
            </a:ln>
            <a:effectLst/>
          </p:spPr>
        </p:pic>
        <p:pic>
          <p:nvPicPr>
            <p:cNvPr id="151" name="Picture 1" descr="Picture 1"/>
            <p:cNvPicPr>
              <a:picLocks/>
            </p:cNvPicPr>
            <p:nvPr/>
          </p:nvPicPr>
          <p:blipFill>
            <a:blip r:embed="rId3"/>
            <a:stretch>
              <a:fillRect/>
            </a:stretch>
          </p:blipFill>
          <p:spPr>
            <a:xfrm>
              <a:off x="0" y="0"/>
              <a:ext cx="11004860" cy="7430442"/>
            </a:xfrm>
            <a:prstGeom prst="rect">
              <a:avLst/>
            </a:prstGeom>
            <a:effectLst/>
          </p:spPr>
        </p:pic>
      </p:grpSp>
    </p:spTree>
    <p:extLst>
      <p:ext uri="{BB962C8B-B14F-4D97-AF65-F5344CB8AC3E}">
        <p14:creationId xmlns:p14="http://schemas.microsoft.com/office/powerpoint/2010/main" val="2283528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Cornea is responsible for 80% of eye’s focusing power…"/>
          <p:cNvSpPr txBox="1">
            <a:spLocks noGrp="1"/>
          </p:cNvSpPr>
          <p:nvPr>
            <p:ph type="body" idx="1"/>
          </p:nvPr>
        </p:nvSpPr>
        <p:spPr>
          <a:xfrm>
            <a:off x="270933" y="1377685"/>
            <a:ext cx="11650133" cy="4102630"/>
          </a:xfrm>
          <a:prstGeom prst="rect">
            <a:avLst/>
          </a:prstGeom>
        </p:spPr>
        <p:txBody>
          <a:bodyPr/>
          <a:lstStyle/>
          <a:p>
            <a:pPr>
              <a:buFont typeface="Arial" panose="020B0604020202020204" pitchFamily="34" charset="0"/>
              <a:buChar char="•"/>
            </a:pPr>
            <a:r>
              <a:rPr dirty="0"/>
              <a:t>Cornea is responsible for </a:t>
            </a:r>
            <a:r>
              <a:rPr lang="en-US" dirty="0"/>
              <a:t>70%-</a:t>
            </a:r>
            <a:r>
              <a:rPr dirty="0"/>
              <a:t>80% of eye’s focusing power</a:t>
            </a:r>
          </a:p>
          <a:p>
            <a:pPr lvl="1">
              <a:buFont typeface="Arial" panose="020B0604020202020204" pitchFamily="34" charset="0"/>
              <a:buChar char="•"/>
            </a:pPr>
            <a:r>
              <a:rPr dirty="0"/>
              <a:t>Rest 20</a:t>
            </a:r>
            <a:r>
              <a:rPr lang="en-US" dirty="0"/>
              <a:t>%-30%</a:t>
            </a:r>
            <a:r>
              <a:rPr dirty="0"/>
              <a:t> focusing ability comes from the lens</a:t>
            </a:r>
          </a:p>
          <a:p>
            <a:pPr>
              <a:buFont typeface="Arial" panose="020B0604020202020204" pitchFamily="34" charset="0"/>
              <a:buChar char="•"/>
            </a:pPr>
            <a:r>
              <a:rPr dirty="0"/>
              <a:t>If objects are closer than the near point and farther than the far point, they cannot be brought to focus</a:t>
            </a:r>
          </a:p>
          <a:p>
            <a:pPr lvl="1">
              <a:buFont typeface="Arial" panose="020B0604020202020204" pitchFamily="34" charset="0"/>
              <a:buChar char="•"/>
            </a:pPr>
            <a:r>
              <a:rPr dirty="0"/>
              <a:t>If the far point is too close, it’s called “myopia”</a:t>
            </a:r>
          </a:p>
          <a:p>
            <a:pPr lvl="1">
              <a:buFont typeface="Arial" panose="020B0604020202020204" pitchFamily="34" charset="0"/>
              <a:buChar char="•"/>
            </a:pPr>
            <a:r>
              <a:rPr dirty="0"/>
              <a:t>If the near point is far, it’s called “presbyopia”</a:t>
            </a:r>
          </a:p>
        </p:txBody>
      </p:sp>
    </p:spTree>
    <p:extLst>
      <p:ext uri="{BB962C8B-B14F-4D97-AF65-F5344CB8AC3E}">
        <p14:creationId xmlns:p14="http://schemas.microsoft.com/office/powerpoint/2010/main" val="92126003"/>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iterate>
                                    <p:tmAbs val="0"/>
                                  </p:iterate>
                                  <p:childTnLst>
                                    <p:set>
                                      <p:cBhvr>
                                        <p:cTn id="6" fill="hold"/>
                                        <p:tgtEl>
                                          <p:spTgt spid="155">
                                            <p:bg/>
                                          </p:spTgt>
                                        </p:tgtEl>
                                        <p:attrNameLst>
                                          <p:attrName>style.visibility</p:attrName>
                                        </p:attrNameLst>
                                      </p:cBhvr>
                                      <p:to>
                                        <p:strVal val="visible"/>
                                      </p:to>
                                    </p:set>
                                    <p:anim calcmode="lin" valueType="num">
                                      <p:cBhvr>
                                        <p:cTn id="7" dur="1000" fill="hold"/>
                                        <p:tgtEl>
                                          <p:spTgt spid="155">
                                            <p:bg/>
                                          </p:spTgt>
                                        </p:tgtEl>
                                        <p:attrNameLst>
                                          <p:attrName>ppt_x</p:attrName>
                                        </p:attrNameLst>
                                      </p:cBhvr>
                                      <p:tavLst>
                                        <p:tav tm="0">
                                          <p:val>
                                            <p:strVal val="0-#ppt_w/2"/>
                                          </p:val>
                                        </p:tav>
                                        <p:tav tm="100000">
                                          <p:val>
                                            <p:strVal val="#ppt_x"/>
                                          </p:val>
                                        </p:tav>
                                      </p:tavLst>
                                    </p:anim>
                                    <p:anim calcmode="lin" valueType="num">
                                      <p:cBhvr>
                                        <p:cTn id="8" dur="1000" fill="hold"/>
                                        <p:tgtEl>
                                          <p:spTgt spid="155">
                                            <p:bg/>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iterate>
                                    <p:tmAbs val="0"/>
                                  </p:iterate>
                                  <p:childTnLst>
                                    <p:set>
                                      <p:cBhvr>
                                        <p:cTn id="10" fill="hold"/>
                                        <p:tgtEl>
                                          <p:spTgt spid="155">
                                            <p:txEl>
                                              <p:pRg st="0" end="0"/>
                                            </p:txEl>
                                          </p:spTgt>
                                        </p:tgtEl>
                                        <p:attrNameLst>
                                          <p:attrName>style.visibility</p:attrName>
                                        </p:attrNameLst>
                                      </p:cBhvr>
                                      <p:to>
                                        <p:strVal val="visible"/>
                                      </p:to>
                                    </p:set>
                                    <p:anim calcmode="lin" valueType="num">
                                      <p:cBhvr>
                                        <p:cTn id="11" dur="1000" fill="hold"/>
                                        <p:tgtEl>
                                          <p:spTgt spid="155">
                                            <p:txEl>
                                              <p:pRg st="0" end="0"/>
                                            </p:txEl>
                                          </p:spTgt>
                                        </p:tgtEl>
                                        <p:attrNameLst>
                                          <p:attrName>ppt_x</p:attrName>
                                        </p:attrNameLst>
                                      </p:cBhvr>
                                      <p:tavLst>
                                        <p:tav tm="0">
                                          <p:val>
                                            <p:strVal val="0-#ppt_w/2"/>
                                          </p:val>
                                        </p:tav>
                                        <p:tav tm="100000">
                                          <p:val>
                                            <p:strVal val="#ppt_x"/>
                                          </p:val>
                                        </p:tav>
                                      </p:tavLst>
                                    </p:anim>
                                    <p:anim calcmode="lin" valueType="num">
                                      <p:cBhvr>
                                        <p:cTn id="12" dur="1000" fill="hold"/>
                                        <p:tgtEl>
                                          <p:spTgt spid="155">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8" fill="hold" grpId="0" nodeType="clickEffect">
                                  <p:stCondLst>
                                    <p:cond delay="0"/>
                                  </p:stCondLst>
                                  <p:iterate>
                                    <p:tmAbs val="0"/>
                                  </p:iterate>
                                  <p:childTnLst>
                                    <p:set>
                                      <p:cBhvr>
                                        <p:cTn id="16" fill="hold"/>
                                        <p:tgtEl>
                                          <p:spTgt spid="155">
                                            <p:txEl>
                                              <p:pRg st="1" end="1"/>
                                            </p:txEl>
                                          </p:spTgt>
                                        </p:tgtEl>
                                        <p:attrNameLst>
                                          <p:attrName>style.visibility</p:attrName>
                                        </p:attrNameLst>
                                      </p:cBhvr>
                                      <p:to>
                                        <p:strVal val="visible"/>
                                      </p:to>
                                    </p:set>
                                    <p:anim calcmode="lin" valueType="num">
                                      <p:cBhvr>
                                        <p:cTn id="17" dur="1000" fill="hold"/>
                                        <p:tgtEl>
                                          <p:spTgt spid="155">
                                            <p:txEl>
                                              <p:pRg st="1" end="1"/>
                                            </p:txEl>
                                          </p:spTgt>
                                        </p:tgtEl>
                                        <p:attrNameLst>
                                          <p:attrName>ppt_x</p:attrName>
                                        </p:attrNameLst>
                                      </p:cBhvr>
                                      <p:tavLst>
                                        <p:tav tm="0">
                                          <p:val>
                                            <p:strVal val="0-#ppt_w/2"/>
                                          </p:val>
                                        </p:tav>
                                        <p:tav tm="100000">
                                          <p:val>
                                            <p:strVal val="#ppt_x"/>
                                          </p:val>
                                        </p:tav>
                                      </p:tavLst>
                                    </p:anim>
                                    <p:anim calcmode="lin" valueType="num">
                                      <p:cBhvr>
                                        <p:cTn id="18" dur="1000" fill="hold"/>
                                        <p:tgtEl>
                                          <p:spTgt spid="155">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8" fill="hold" grpId="0" nodeType="clickEffect">
                                  <p:stCondLst>
                                    <p:cond delay="0"/>
                                  </p:stCondLst>
                                  <p:iterate>
                                    <p:tmAbs val="0"/>
                                  </p:iterate>
                                  <p:childTnLst>
                                    <p:set>
                                      <p:cBhvr>
                                        <p:cTn id="22" fill="hold"/>
                                        <p:tgtEl>
                                          <p:spTgt spid="155">
                                            <p:txEl>
                                              <p:pRg st="2" end="2"/>
                                            </p:txEl>
                                          </p:spTgt>
                                        </p:tgtEl>
                                        <p:attrNameLst>
                                          <p:attrName>style.visibility</p:attrName>
                                        </p:attrNameLst>
                                      </p:cBhvr>
                                      <p:to>
                                        <p:strVal val="visible"/>
                                      </p:to>
                                    </p:set>
                                    <p:anim calcmode="lin" valueType="num">
                                      <p:cBhvr>
                                        <p:cTn id="23" dur="1000" fill="hold"/>
                                        <p:tgtEl>
                                          <p:spTgt spid="155">
                                            <p:txEl>
                                              <p:pRg st="2" end="2"/>
                                            </p:txEl>
                                          </p:spTgt>
                                        </p:tgtEl>
                                        <p:attrNameLst>
                                          <p:attrName>ppt_x</p:attrName>
                                        </p:attrNameLst>
                                      </p:cBhvr>
                                      <p:tavLst>
                                        <p:tav tm="0">
                                          <p:val>
                                            <p:strVal val="0-#ppt_w/2"/>
                                          </p:val>
                                        </p:tav>
                                        <p:tav tm="100000">
                                          <p:val>
                                            <p:strVal val="#ppt_x"/>
                                          </p:val>
                                        </p:tav>
                                      </p:tavLst>
                                    </p:anim>
                                    <p:anim calcmode="lin" valueType="num">
                                      <p:cBhvr>
                                        <p:cTn id="24" dur="1000" fill="hold"/>
                                        <p:tgtEl>
                                          <p:spTgt spid="155">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iterate>
                                    <p:tmAbs val="0"/>
                                  </p:iterate>
                                  <p:childTnLst>
                                    <p:set>
                                      <p:cBhvr>
                                        <p:cTn id="28" fill="hold"/>
                                        <p:tgtEl>
                                          <p:spTgt spid="155">
                                            <p:txEl>
                                              <p:pRg st="3" end="3"/>
                                            </p:txEl>
                                          </p:spTgt>
                                        </p:tgtEl>
                                        <p:attrNameLst>
                                          <p:attrName>style.visibility</p:attrName>
                                        </p:attrNameLst>
                                      </p:cBhvr>
                                      <p:to>
                                        <p:strVal val="visible"/>
                                      </p:to>
                                    </p:set>
                                    <p:anim calcmode="lin" valueType="num">
                                      <p:cBhvr>
                                        <p:cTn id="29" dur="1000" fill="hold"/>
                                        <p:tgtEl>
                                          <p:spTgt spid="155">
                                            <p:txEl>
                                              <p:pRg st="3" end="3"/>
                                            </p:txEl>
                                          </p:spTgt>
                                        </p:tgtEl>
                                        <p:attrNameLst>
                                          <p:attrName>ppt_x</p:attrName>
                                        </p:attrNameLst>
                                      </p:cBhvr>
                                      <p:tavLst>
                                        <p:tav tm="0">
                                          <p:val>
                                            <p:strVal val="0-#ppt_w/2"/>
                                          </p:val>
                                        </p:tav>
                                        <p:tav tm="100000">
                                          <p:val>
                                            <p:strVal val="#ppt_x"/>
                                          </p:val>
                                        </p:tav>
                                      </p:tavLst>
                                    </p:anim>
                                    <p:anim calcmode="lin" valueType="num">
                                      <p:cBhvr>
                                        <p:cTn id="30" dur="1000" fill="hold"/>
                                        <p:tgtEl>
                                          <p:spTgt spid="155">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iterate>
                                    <p:tmAbs val="0"/>
                                  </p:iterate>
                                  <p:childTnLst>
                                    <p:set>
                                      <p:cBhvr>
                                        <p:cTn id="34" fill="hold"/>
                                        <p:tgtEl>
                                          <p:spTgt spid="155">
                                            <p:txEl>
                                              <p:pRg st="4" end="4"/>
                                            </p:txEl>
                                          </p:spTgt>
                                        </p:tgtEl>
                                        <p:attrNameLst>
                                          <p:attrName>style.visibility</p:attrName>
                                        </p:attrNameLst>
                                      </p:cBhvr>
                                      <p:to>
                                        <p:strVal val="visible"/>
                                      </p:to>
                                    </p:set>
                                    <p:anim calcmode="lin" valueType="num">
                                      <p:cBhvr>
                                        <p:cTn id="35" dur="1000" fill="hold"/>
                                        <p:tgtEl>
                                          <p:spTgt spid="155">
                                            <p:txEl>
                                              <p:pRg st="4" end="4"/>
                                            </p:txEl>
                                          </p:spTgt>
                                        </p:tgtEl>
                                        <p:attrNameLst>
                                          <p:attrName>ppt_x</p:attrName>
                                        </p:attrNameLst>
                                      </p:cBhvr>
                                      <p:tavLst>
                                        <p:tav tm="0">
                                          <p:val>
                                            <p:strVal val="0-#ppt_w/2"/>
                                          </p:val>
                                        </p:tav>
                                        <p:tav tm="100000">
                                          <p:val>
                                            <p:strVal val="#ppt_x"/>
                                          </p:val>
                                        </p:tav>
                                      </p:tavLst>
                                    </p:anim>
                                    <p:anim calcmode="lin" valueType="num">
                                      <p:cBhvr>
                                        <p:cTn id="36" dur="1000" fill="hold"/>
                                        <p:tgtEl>
                                          <p:spTgt spid="155">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5" grpId="0" build="p" bldLvl="5"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4" name="Picture 1"/>
          <p:cNvGrpSpPr/>
          <p:nvPr/>
        </p:nvGrpSpPr>
        <p:grpSpPr>
          <a:xfrm>
            <a:off x="1535932" y="1725343"/>
            <a:ext cx="9120136" cy="3425174"/>
            <a:chOff x="0" y="0"/>
            <a:chExt cx="12970858" cy="4871357"/>
          </a:xfrm>
        </p:grpSpPr>
        <p:pic>
          <p:nvPicPr>
            <p:cNvPr id="163" name="Picture 1" descr="Picture 1"/>
            <p:cNvPicPr>
              <a:picLocks noChangeAspect="1"/>
            </p:cNvPicPr>
            <p:nvPr/>
          </p:nvPicPr>
          <p:blipFill>
            <a:blip r:embed="rId2"/>
            <a:stretch>
              <a:fillRect/>
            </a:stretch>
          </p:blipFill>
          <p:spPr>
            <a:xfrm>
              <a:off x="190500" y="190500"/>
              <a:ext cx="12589859" cy="4464958"/>
            </a:xfrm>
            <a:prstGeom prst="rect">
              <a:avLst/>
            </a:prstGeom>
            <a:ln>
              <a:noFill/>
            </a:ln>
            <a:effectLst/>
          </p:spPr>
        </p:pic>
        <p:pic>
          <p:nvPicPr>
            <p:cNvPr id="162" name="Picture 1" descr="Picture 1"/>
            <p:cNvPicPr>
              <a:picLocks/>
            </p:cNvPicPr>
            <p:nvPr/>
          </p:nvPicPr>
          <p:blipFill>
            <a:blip r:embed="rId3"/>
            <a:stretch>
              <a:fillRect/>
            </a:stretch>
          </p:blipFill>
          <p:spPr>
            <a:xfrm>
              <a:off x="0" y="0"/>
              <a:ext cx="12970859" cy="4871358"/>
            </a:xfrm>
            <a:prstGeom prst="rect">
              <a:avLst/>
            </a:prstGeom>
            <a:effectLst/>
          </p:spPr>
        </p:pic>
      </p:grpSp>
    </p:spTree>
    <p:extLst>
      <p:ext uri="{BB962C8B-B14F-4D97-AF65-F5344CB8AC3E}">
        <p14:creationId xmlns:p14="http://schemas.microsoft.com/office/powerpoint/2010/main" val="990400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3A4F83F-1619-AD43-B376-B12EA56E8939}"/>
              </a:ext>
            </a:extLst>
          </p:cNvPr>
          <p:cNvSpPr>
            <a:spLocks noGrp="1"/>
          </p:cNvSpPr>
          <p:nvPr>
            <p:ph type="sldNum" sz="quarter" idx="12"/>
          </p:nvPr>
        </p:nvSpPr>
        <p:spPr/>
        <p:txBody>
          <a:bodyPr/>
          <a:lstStyle/>
          <a:p>
            <a:fld id="{800D448A-D197-7F4A-8E84-3B67A649E247}" type="slidenum">
              <a:rPr lang="en-US" smtClean="0"/>
              <a:t>6</a:t>
            </a:fld>
            <a:endParaRPr lang="en-US"/>
          </a:p>
        </p:txBody>
      </p:sp>
      <p:sp>
        <p:nvSpPr>
          <p:cNvPr id="3" name="Footer Placeholder 2">
            <a:extLst>
              <a:ext uri="{FF2B5EF4-FFF2-40B4-BE49-F238E27FC236}">
                <a16:creationId xmlns:a16="http://schemas.microsoft.com/office/drawing/2014/main" id="{746320A6-C4D3-3A4C-AC2F-E5BCEC22D7C8}"/>
              </a:ext>
            </a:extLst>
          </p:cNvPr>
          <p:cNvSpPr>
            <a:spLocks noGrp="1"/>
          </p:cNvSpPr>
          <p:nvPr>
            <p:ph type="ftr" sz="quarter" idx="3"/>
          </p:nvPr>
        </p:nvSpPr>
        <p:spPr/>
        <p:txBody>
          <a:bodyPr/>
          <a:lstStyle/>
          <a:p>
            <a:r>
              <a:rPr lang="en-US"/>
              <a:t>The University of Texas at San Antonio, One UTSA Circle, San Antonio, TX 78249</a:t>
            </a:r>
            <a:endParaRPr lang="en-US" dirty="0"/>
          </a:p>
        </p:txBody>
      </p:sp>
      <p:pic>
        <p:nvPicPr>
          <p:cNvPr id="4" name="Picture 3">
            <a:extLst>
              <a:ext uri="{FF2B5EF4-FFF2-40B4-BE49-F238E27FC236}">
                <a16:creationId xmlns:a16="http://schemas.microsoft.com/office/drawing/2014/main" id="{554E03DA-823F-1341-897F-37F8F3B020ED}"/>
              </a:ext>
            </a:extLst>
          </p:cNvPr>
          <p:cNvPicPr>
            <a:picLocks noChangeAspect="1"/>
          </p:cNvPicPr>
          <p:nvPr/>
        </p:nvPicPr>
        <p:blipFill>
          <a:blip r:embed="rId2"/>
          <a:stretch>
            <a:fillRect/>
          </a:stretch>
        </p:blipFill>
        <p:spPr>
          <a:xfrm>
            <a:off x="0" y="1082524"/>
            <a:ext cx="12192000" cy="4692952"/>
          </a:xfrm>
          <a:prstGeom prst="rect">
            <a:avLst/>
          </a:prstGeom>
        </p:spPr>
      </p:pic>
      <p:sp>
        <p:nvSpPr>
          <p:cNvPr id="5" name="TextBox 4">
            <a:extLst>
              <a:ext uri="{FF2B5EF4-FFF2-40B4-BE49-F238E27FC236}">
                <a16:creationId xmlns:a16="http://schemas.microsoft.com/office/drawing/2014/main" id="{453723A6-7D57-7147-B62F-3DB4667295E6}"/>
              </a:ext>
            </a:extLst>
          </p:cNvPr>
          <p:cNvSpPr txBox="1"/>
          <p:nvPr/>
        </p:nvSpPr>
        <p:spPr>
          <a:xfrm>
            <a:off x="6240162" y="5869459"/>
            <a:ext cx="5659395" cy="369332"/>
          </a:xfrm>
          <a:prstGeom prst="rect">
            <a:avLst/>
          </a:prstGeom>
          <a:noFill/>
        </p:spPr>
        <p:txBody>
          <a:bodyPr wrap="square" rtlCol="0">
            <a:spAutoFit/>
          </a:bodyPr>
          <a:lstStyle/>
          <a:p>
            <a:r>
              <a:rPr lang="en-US" dirty="0"/>
              <a:t>https://</a:t>
            </a:r>
            <a:r>
              <a:rPr lang="en-US" dirty="0" err="1"/>
              <a:t>en.wikipedia.org</a:t>
            </a:r>
            <a:r>
              <a:rPr lang="en-US" dirty="0"/>
              <a:t>/wiki/</a:t>
            </a:r>
            <a:r>
              <a:rPr lang="en-US" dirty="0" err="1"/>
              <a:t>Blind_spot</a:t>
            </a:r>
            <a:r>
              <a:rPr lang="en-US" dirty="0"/>
              <a:t>_(vision)</a:t>
            </a:r>
          </a:p>
        </p:txBody>
      </p:sp>
    </p:spTree>
    <p:extLst>
      <p:ext uri="{BB962C8B-B14F-4D97-AF65-F5344CB8AC3E}">
        <p14:creationId xmlns:p14="http://schemas.microsoft.com/office/powerpoint/2010/main" val="4225688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0" name="pasted-image.png"/>
          <p:cNvGrpSpPr/>
          <p:nvPr/>
        </p:nvGrpSpPr>
        <p:grpSpPr>
          <a:xfrm>
            <a:off x="1832074" y="825996"/>
            <a:ext cx="8424034" cy="5278242"/>
            <a:chOff x="0" y="0"/>
            <a:chExt cx="12128500" cy="8064500"/>
          </a:xfrm>
        </p:grpSpPr>
        <p:pic>
          <p:nvPicPr>
            <p:cNvPr id="169" name="pasted-image.png" descr="pasted-image.png"/>
            <p:cNvPicPr>
              <a:picLocks noChangeAspect="1"/>
            </p:cNvPicPr>
            <p:nvPr/>
          </p:nvPicPr>
          <p:blipFill>
            <a:blip r:embed="rId2"/>
            <a:stretch>
              <a:fillRect/>
            </a:stretch>
          </p:blipFill>
          <p:spPr>
            <a:xfrm>
              <a:off x="190500" y="190500"/>
              <a:ext cx="11747500" cy="7658100"/>
            </a:xfrm>
            <a:prstGeom prst="rect">
              <a:avLst/>
            </a:prstGeom>
            <a:ln>
              <a:noFill/>
            </a:ln>
            <a:effectLst/>
          </p:spPr>
        </p:pic>
        <p:pic>
          <p:nvPicPr>
            <p:cNvPr id="168" name="pasted-image.png" descr="pasted-image.png"/>
            <p:cNvPicPr>
              <a:picLocks/>
            </p:cNvPicPr>
            <p:nvPr/>
          </p:nvPicPr>
          <p:blipFill>
            <a:blip r:embed="rId3"/>
            <a:stretch>
              <a:fillRect/>
            </a:stretch>
          </p:blipFill>
          <p:spPr>
            <a:xfrm>
              <a:off x="0" y="0"/>
              <a:ext cx="12128500" cy="8064500"/>
            </a:xfrm>
            <a:prstGeom prst="rect">
              <a:avLst/>
            </a:prstGeom>
            <a:effectLst/>
          </p:spPr>
        </p:pic>
      </p:grpSp>
      <p:sp>
        <p:nvSpPr>
          <p:cNvPr id="171" name="Fovea"/>
          <p:cNvSpPr txBox="1"/>
          <p:nvPr/>
        </p:nvSpPr>
        <p:spPr>
          <a:xfrm>
            <a:off x="1943928" y="424639"/>
            <a:ext cx="522580" cy="266933"/>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p>
            <a:r>
              <a:rPr sz="1266"/>
              <a:t>Fovea</a:t>
            </a:r>
          </a:p>
        </p:txBody>
      </p:sp>
    </p:spTree>
    <p:extLst>
      <p:ext uri="{BB962C8B-B14F-4D97-AF65-F5344CB8AC3E}">
        <p14:creationId xmlns:p14="http://schemas.microsoft.com/office/powerpoint/2010/main" val="34503478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5" name="pasted-image.png"/>
          <p:cNvGrpSpPr/>
          <p:nvPr/>
        </p:nvGrpSpPr>
        <p:grpSpPr>
          <a:xfrm>
            <a:off x="2026034" y="82567"/>
            <a:ext cx="8139932" cy="6710725"/>
            <a:chOff x="0" y="0"/>
            <a:chExt cx="11576791" cy="9544141"/>
          </a:xfrm>
        </p:grpSpPr>
        <p:pic>
          <p:nvPicPr>
            <p:cNvPr id="174" name="pasted-image.png" descr="pasted-image.png"/>
            <p:cNvPicPr>
              <a:picLocks noChangeAspect="1"/>
            </p:cNvPicPr>
            <p:nvPr/>
          </p:nvPicPr>
          <p:blipFill>
            <a:blip r:embed="rId2"/>
            <a:stretch>
              <a:fillRect/>
            </a:stretch>
          </p:blipFill>
          <p:spPr>
            <a:xfrm>
              <a:off x="190500" y="190500"/>
              <a:ext cx="11195792" cy="9137742"/>
            </a:xfrm>
            <a:prstGeom prst="rect">
              <a:avLst/>
            </a:prstGeom>
            <a:ln>
              <a:noFill/>
            </a:ln>
            <a:effectLst/>
          </p:spPr>
        </p:pic>
        <p:pic>
          <p:nvPicPr>
            <p:cNvPr id="173" name="pasted-image.png" descr="pasted-image.png"/>
            <p:cNvPicPr>
              <a:picLocks/>
            </p:cNvPicPr>
            <p:nvPr/>
          </p:nvPicPr>
          <p:blipFill>
            <a:blip r:embed="rId3"/>
            <a:stretch>
              <a:fillRect/>
            </a:stretch>
          </p:blipFill>
          <p:spPr>
            <a:xfrm>
              <a:off x="0" y="0"/>
              <a:ext cx="11576792" cy="9544142"/>
            </a:xfrm>
            <a:prstGeom prst="rect">
              <a:avLst/>
            </a:prstGeom>
            <a:effectLst/>
          </p:spPr>
        </p:pic>
      </p:grpSp>
    </p:spTree>
    <p:extLst>
      <p:ext uri="{BB962C8B-B14F-4D97-AF65-F5344CB8AC3E}">
        <p14:creationId xmlns:p14="http://schemas.microsoft.com/office/powerpoint/2010/main" val="3447255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Examples Change Blindness"/>
          <p:cNvSpPr txBox="1">
            <a:spLocks noGrp="1"/>
          </p:cNvSpPr>
          <p:nvPr>
            <p:ph type="title"/>
          </p:nvPr>
        </p:nvSpPr>
        <p:spPr>
          <a:prstGeom prst="rect">
            <a:avLst/>
          </a:prstGeom>
        </p:spPr>
        <p:txBody>
          <a:bodyPr/>
          <a:lstStyle/>
          <a:p>
            <a:r>
              <a:rPr>
                <a:solidFill>
                  <a:schemeClr val="accent1">
                    <a:hueOff val="-37249"/>
                    <a:satOff val="-2150"/>
                    <a:lumOff val="12811"/>
                  </a:schemeClr>
                </a:solidFill>
              </a:rPr>
              <a:t>Examples</a:t>
            </a:r>
            <a:br/>
            <a:r>
              <a:t>Change Blindness</a:t>
            </a:r>
          </a:p>
        </p:txBody>
      </p:sp>
    </p:spTree>
    <p:extLst>
      <p:ext uri="{BB962C8B-B14F-4D97-AF65-F5344CB8AC3E}">
        <p14:creationId xmlns:p14="http://schemas.microsoft.com/office/powerpoint/2010/main" val="1653619934"/>
      </p:ext>
    </p:extLst>
  </p:cSld>
  <p:clrMapOvr>
    <a:masterClrMapping/>
  </p:clrMapOvr>
  <p:transition spd="med"/>
</p:sld>
</file>

<file path=ppt/theme/theme1.xml><?xml version="1.0" encoding="utf-8"?>
<a:theme xmlns:a="http://schemas.openxmlformats.org/drawingml/2006/main" name="Office Theme">
  <a:themeElements>
    <a:clrScheme name="UTSA">
      <a:dk1>
        <a:srgbClr val="002244"/>
      </a:dk1>
      <a:lt1>
        <a:sysClr val="window" lastClr="FFFFFF"/>
      </a:lt1>
      <a:dk2>
        <a:srgbClr val="002244"/>
      </a:dk2>
      <a:lt2>
        <a:srgbClr val="D5D2CA"/>
      </a:lt2>
      <a:accent1>
        <a:srgbClr val="F26000"/>
      </a:accent1>
      <a:accent2>
        <a:srgbClr val="F3EC7A"/>
      </a:accent2>
      <a:accent3>
        <a:srgbClr val="A4B7B8"/>
      </a:accent3>
      <a:accent4>
        <a:srgbClr val="ABC785"/>
      </a:accent4>
      <a:accent5>
        <a:srgbClr val="156570"/>
      </a:accent5>
      <a:accent6>
        <a:srgbClr val="9DBCB0"/>
      </a:accent6>
      <a:hlink>
        <a:srgbClr val="F26000"/>
      </a:hlink>
      <a:folHlink>
        <a:srgbClr val="F2A261"/>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2018_EE_presentation-template_16x9" id="{B209C7E5-1E29-8B4C-A384-543E3232ACD4}" vid="{B9B3796D-C13A-B54B-80F6-507B7843C3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1329F619BF3F44A9372EA4393708BFF" ma:contentTypeVersion="10" ma:contentTypeDescription="Create a new document." ma:contentTypeScope="" ma:versionID="939baccfd92605925360e64c8c683992">
  <xsd:schema xmlns:xsd="http://www.w3.org/2001/XMLSchema" xmlns:xs="http://www.w3.org/2001/XMLSchema" xmlns:p="http://schemas.microsoft.com/office/2006/metadata/properties" xmlns:ns2="9e08ca3d-02e5-49e5-ac3f-ddf65e9d53cb" xmlns:ns3="ea33289b-e463-45d0-b152-6ca9771e771e" xmlns:ns4="e99ea873-ec20-48cf-a309-84fee3f36cab" targetNamespace="http://schemas.microsoft.com/office/2006/metadata/properties" ma:root="true" ma:fieldsID="35154622c03efc41dc6b9da2cada633a" ns2:_="" ns3:_="" ns4:_="">
    <xsd:import namespace="9e08ca3d-02e5-49e5-ac3f-ddf65e9d53cb"/>
    <xsd:import namespace="ea33289b-e463-45d0-b152-6ca9771e771e"/>
    <xsd:import namespace="e99ea873-ec20-48cf-a309-84fee3f36cab"/>
    <xsd:element name="properties">
      <xsd:complexType>
        <xsd:sequence>
          <xsd:element name="documentManagement">
            <xsd:complexType>
              <xsd:all>
                <xsd:element ref="ns2:_dlc_DocId" minOccurs="0"/>
                <xsd:element ref="ns2:_dlc_DocIdUrl" minOccurs="0"/>
                <xsd:element ref="ns2:_dlc_DocIdPersistId" minOccurs="0"/>
                <xsd:element ref="ns3:SharedWithUsers" minOccurs="0"/>
                <xsd:element ref="ns3:SharingHintHash" minOccurs="0"/>
                <xsd:element ref="ns3:SharedWithDetails" minOccurs="0"/>
                <xsd:element ref="ns3:LastSharedByUser" minOccurs="0"/>
                <xsd:element ref="ns3:LastSharedByTime" minOccurs="0"/>
                <xsd:element ref="ns4:MediaServiceMetadata" minOccurs="0"/>
                <xsd:element ref="ns4: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08ca3d-02e5-49e5-ac3f-ddf65e9d53cb"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ea33289b-e463-45d0-b152-6ca9771e771e"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12" nillable="true" ma:displayName="Sharing Hint Hash" ma:internalName="SharingHintHash" ma:readOnly="true">
      <xsd:simpleType>
        <xsd:restriction base="dms:Text"/>
      </xsd:simpleType>
    </xsd:element>
    <xsd:element name="SharedWithDetails" ma:index="13" nillable="true" ma:displayName="Shared With Details" ma:internalName="SharedWithDetails" ma:readOnly="true">
      <xsd:simpleType>
        <xsd:restriction base="dms:Note">
          <xsd:maxLength value="255"/>
        </xsd:restriction>
      </xsd:simpleType>
    </xsd:element>
    <xsd:element name="LastSharedByUser" ma:index="14" nillable="true" ma:displayName="Last Shared By User" ma:description="" ma:internalName="LastSharedByUser" ma:readOnly="true">
      <xsd:simpleType>
        <xsd:restriction base="dms:Note">
          <xsd:maxLength value="255"/>
        </xsd:restriction>
      </xsd:simpleType>
    </xsd:element>
    <xsd:element name="LastSharedByTime" ma:index="15"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e99ea873-ec20-48cf-a309-84fee3f36cab" elementFormDefault="qualified">
    <xsd:import namespace="http://schemas.microsoft.com/office/2006/documentManagement/types"/>
    <xsd:import namespace="http://schemas.microsoft.com/office/infopath/2007/PartnerControls"/>
    <xsd:element name="MediaServiceMetadata" ma:index="16" nillable="true" ma:displayName="MediaServiceMetadata" ma:description="" ma:hidden="true" ma:internalName="MediaServiceMetadata" ma:readOnly="true">
      <xsd:simpleType>
        <xsd:restriction base="dms:Note"/>
      </xsd:simpleType>
    </xsd:element>
    <xsd:element name="MediaServiceFastMetadata" ma:index="17"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3"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9e08ca3d-02e5-49e5-ac3f-ddf65e9d53cb">NYC5UXAAA45M-5-55</_dlc_DocId>
    <_dlc_DocIdUrl xmlns="9e08ca3d-02e5-49e5-ac3f-ddf65e9d53cb">
      <Url>https://utsacloud.sharepoint.com/sites/vper/branding/_layouts/15/DocIdRedir.aspx?ID=NYC5UXAAA45M-5-55</Url>
      <Description>NYC5UXAAA45M-5-55</Description>
    </_dlc_DocIdUrl>
    <SharedWithUsers xmlns="ea33289b-e463-45d0-b152-6ca9771e771e">
      <UserInfo>
        <DisplayName>Kevin McCollom</DisplayName>
        <AccountId>297</AccountId>
        <AccountType/>
      </UserInfo>
      <UserInfo>
        <DisplayName>Deborah Silliman</DisplayName>
        <AccountId>516</AccountId>
        <AccountType/>
      </UserInfo>
      <UserInfo>
        <DisplayName>Kayla Larsen</DisplayName>
        <AccountId>669</AccountId>
        <AccountType/>
      </UserInfo>
      <UserInfo>
        <DisplayName>Oyinkansola Adeoye</DisplayName>
        <AccountId>1196</AccountId>
        <AccountType/>
      </UserInfo>
      <UserInfo>
        <DisplayName>Cerise Edmonds</DisplayName>
        <AccountId>732</AccountId>
        <AccountType/>
      </UserInfo>
      <UserInfo>
        <DisplayName>Raitza Garcia</DisplayName>
        <AccountId>1478</AccountId>
        <AccountType/>
      </UserInfo>
      <UserInfo>
        <DisplayName>Liliana Gomez</DisplayName>
        <AccountId>201</AccountId>
        <AccountType/>
      </UserInfo>
      <UserInfo>
        <DisplayName>Rebecca Palomo</DisplayName>
        <AccountId>2020</AccountId>
        <AccountType/>
      </UserInfo>
      <UserInfo>
        <DisplayName>Herbert Ganey</DisplayName>
        <AccountId>2047</AccountId>
        <AccountType/>
      </UserInfo>
      <UserInfo>
        <DisplayName>Biran Jallow</DisplayName>
        <AccountId>2242</AccountId>
        <AccountType/>
      </UserInfo>
      <UserInfo>
        <DisplayName>Jennifer Evetts</DisplayName>
        <AccountId>2244</AccountId>
        <AccountType/>
      </UserInfo>
      <UserInfo>
        <DisplayName>Daniela Sanchez</DisplayName>
        <AccountId>2305</AccountId>
        <AccountType/>
      </UserInfo>
      <UserInfo>
        <DisplayName>David Nguyen</DisplayName>
        <AccountId>2065</AccountId>
        <AccountType/>
      </UserInfo>
      <UserInfo>
        <DisplayName>Ana Alvarez</DisplayName>
        <AccountId>812</AccountId>
        <AccountType/>
      </UserInfo>
      <UserInfo>
        <DisplayName>Liz Rockstroh</DisplayName>
        <AccountId>1900</AccountId>
        <AccountType/>
      </UserInfo>
    </SharedWithUsers>
    <LastSharedByUser xmlns="ea33289b-e463-45d0-b152-6ca9771e771e">oyinkansola.adeoye@utsa.edu</LastSharedByUser>
    <LastSharedByTime xmlns="ea33289b-e463-45d0-b152-6ca9771e771e">2016-04-27T03:47:28+00:00</LastSharedByTime>
  </documentManagement>
</p:properties>
</file>

<file path=customXml/itemProps1.xml><?xml version="1.0" encoding="utf-8"?>
<ds:datastoreItem xmlns:ds="http://schemas.openxmlformats.org/officeDocument/2006/customXml" ds:itemID="{C362C4AD-04DD-4406-A155-0D570CA669E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e08ca3d-02e5-49e5-ac3f-ddf65e9d53cb"/>
    <ds:schemaRef ds:uri="ea33289b-e463-45d0-b152-6ca9771e771e"/>
    <ds:schemaRef ds:uri="e99ea873-ec20-48cf-a309-84fee3f36ca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73301F5-3D44-4DDC-90B3-43B57C2BE366}">
  <ds:schemaRefs>
    <ds:schemaRef ds:uri="http://schemas.microsoft.com/sharepoint/events"/>
  </ds:schemaRefs>
</ds:datastoreItem>
</file>

<file path=customXml/itemProps3.xml><?xml version="1.0" encoding="utf-8"?>
<ds:datastoreItem xmlns:ds="http://schemas.openxmlformats.org/officeDocument/2006/customXml" ds:itemID="{60978E03-AC80-468F-92C7-DE81D3A2F261}">
  <ds:schemaRefs>
    <ds:schemaRef ds:uri="http://schemas.microsoft.com/sharepoint/v3/contenttype/forms"/>
  </ds:schemaRefs>
</ds:datastoreItem>
</file>

<file path=customXml/itemProps4.xml><?xml version="1.0" encoding="utf-8"?>
<ds:datastoreItem xmlns:ds="http://schemas.openxmlformats.org/officeDocument/2006/customXml" ds:itemID="{21050EF4-0C88-4619-B3BE-F222C61E7F29}">
  <ds:schemaRefs>
    <ds:schemaRef ds:uri="http://www.w3.org/XML/1998/namespace"/>
    <ds:schemaRef ds:uri="http://schemas.openxmlformats.org/package/2006/metadata/core-properties"/>
    <ds:schemaRef ds:uri="9e08ca3d-02e5-49e5-ac3f-ddf65e9d53cb"/>
    <ds:schemaRef ds:uri="http://schemas.microsoft.com/office/2006/documentManagement/types"/>
    <ds:schemaRef ds:uri="http://purl.org/dc/dcmitype/"/>
    <ds:schemaRef ds:uri="ea33289b-e463-45d0-b152-6ca9771e771e"/>
    <ds:schemaRef ds:uri="http://purl.org/dc/elements/1.1/"/>
    <ds:schemaRef ds:uri="http://purl.org/dc/terms/"/>
    <ds:schemaRef ds:uri="http://schemas.microsoft.com/office/infopath/2007/PartnerControls"/>
    <ds:schemaRef ds:uri="e99ea873-ec20-48cf-a309-84fee3f36cab"/>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1544</TotalTime>
  <Words>193</Words>
  <Application>Microsoft Macintosh PowerPoint</Application>
  <PresentationFormat>Widescreen</PresentationFormat>
  <Paragraphs>29</Paragraphs>
  <Slides>18</Slides>
  <Notes>1</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Helvetica</vt:lpstr>
      <vt:lpstr>Office Theme</vt:lpstr>
      <vt:lpstr>Fundamentals of Data Visualization</vt:lpstr>
      <vt:lpstr>The Human Eye</vt:lpstr>
      <vt:lpstr>PowerPoint Presentation</vt:lpstr>
      <vt:lpstr>PowerPoint Presentation</vt:lpstr>
      <vt:lpstr>PowerPoint Presentation</vt:lpstr>
      <vt:lpstr>PowerPoint Presentation</vt:lpstr>
      <vt:lpstr>PowerPoint Presentation</vt:lpstr>
      <vt:lpstr>PowerPoint Presentation</vt:lpstr>
      <vt:lpstr>Examples Change Blindness</vt:lpstr>
      <vt:lpstr>PowerPoint Presentation</vt:lpstr>
      <vt:lpstr>PowerPoint Presentation</vt:lpstr>
      <vt:lpstr>PowerPoint Presentation</vt:lpstr>
      <vt:lpstr>Example Inattentional Blindness</vt:lpstr>
      <vt:lpstr>PowerPoint Presentation</vt:lpstr>
      <vt:lpstr>PowerPoint Presentation</vt:lpstr>
      <vt:lpstr>Floating trash bins illusion!</vt:lpstr>
      <vt:lpstr>PowerPoint Presentation</vt:lpstr>
      <vt:lpstr>https://youtu.be/9Il_D3Xt9W0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Data Visualization</dc:title>
  <dc:creator>Ashwin Malshe</dc:creator>
  <cp:lastModifiedBy>Ashwin Malshe</cp:lastModifiedBy>
  <cp:revision>17</cp:revision>
  <dcterms:created xsi:type="dcterms:W3CDTF">2020-04-07T23:36:56Z</dcterms:created>
  <dcterms:modified xsi:type="dcterms:W3CDTF">2022-09-13T17:00:10Z</dcterms:modified>
</cp:coreProperties>
</file>